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411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412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  <p:sldId id="364" r:id="rId112"/>
    <p:sldId id="365" r:id="rId113"/>
    <p:sldId id="366" r:id="rId114"/>
    <p:sldId id="367" r:id="rId115"/>
    <p:sldId id="368" r:id="rId116"/>
    <p:sldId id="369" r:id="rId117"/>
    <p:sldId id="370" r:id="rId118"/>
    <p:sldId id="371" r:id="rId119"/>
    <p:sldId id="372" r:id="rId120"/>
    <p:sldId id="373" r:id="rId121"/>
    <p:sldId id="374" r:id="rId122"/>
    <p:sldId id="375" r:id="rId123"/>
    <p:sldId id="414" r:id="rId124"/>
    <p:sldId id="376" r:id="rId125"/>
    <p:sldId id="377" r:id="rId126"/>
    <p:sldId id="378" r:id="rId127"/>
    <p:sldId id="379" r:id="rId128"/>
    <p:sldId id="380" r:id="rId129"/>
    <p:sldId id="381" r:id="rId130"/>
    <p:sldId id="382" r:id="rId131"/>
    <p:sldId id="383" r:id="rId132"/>
    <p:sldId id="384" r:id="rId133"/>
    <p:sldId id="385" r:id="rId134"/>
    <p:sldId id="386" r:id="rId135"/>
    <p:sldId id="387" r:id="rId136"/>
    <p:sldId id="388" r:id="rId137"/>
    <p:sldId id="389" r:id="rId138"/>
    <p:sldId id="390" r:id="rId139"/>
    <p:sldId id="391" r:id="rId140"/>
    <p:sldId id="392" r:id="rId141"/>
    <p:sldId id="393" r:id="rId142"/>
    <p:sldId id="394" r:id="rId143"/>
    <p:sldId id="395" r:id="rId144"/>
    <p:sldId id="396" r:id="rId145"/>
    <p:sldId id="397" r:id="rId146"/>
    <p:sldId id="398" r:id="rId147"/>
    <p:sldId id="399" r:id="rId148"/>
    <p:sldId id="400" r:id="rId149"/>
    <p:sldId id="401" r:id="rId150"/>
    <p:sldId id="402" r:id="rId151"/>
    <p:sldId id="403" r:id="rId152"/>
    <p:sldId id="404" r:id="rId153"/>
    <p:sldId id="405" r:id="rId154"/>
    <p:sldId id="406" r:id="rId155"/>
    <p:sldId id="407" r:id="rId156"/>
    <p:sldId id="408" r:id="rId157"/>
    <p:sldId id="409" r:id="rId158"/>
    <p:sldId id="410" r:id="rId159"/>
    <p:sldId id="413" r:id="rId16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85" autoAdjust="0"/>
  </p:normalViewPr>
  <p:slideViewPr>
    <p:cSldViewPr>
      <p:cViewPr varScale="1">
        <p:scale>
          <a:sx n="82" d="100"/>
          <a:sy n="82" d="100"/>
        </p:scale>
        <p:origin x="147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F246-9FCD-4B65-9C65-85EFB083A673}" type="datetimeFigureOut">
              <a:rPr lang="tr-TR" smtClean="0"/>
              <a:pPr/>
              <a:t>9.07.2023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D9011-156B-4FA6-8806-D7864CAE1A0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F246-9FCD-4B65-9C65-85EFB083A673}" type="datetimeFigureOut">
              <a:rPr lang="tr-TR" smtClean="0"/>
              <a:pPr/>
              <a:t>9.07.2023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D9011-156B-4FA6-8806-D7864CAE1A0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F246-9FCD-4B65-9C65-85EFB083A673}" type="datetimeFigureOut">
              <a:rPr lang="tr-TR" smtClean="0"/>
              <a:pPr/>
              <a:t>9.07.2023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D9011-156B-4FA6-8806-D7864CAE1A0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F246-9FCD-4B65-9C65-85EFB083A673}" type="datetimeFigureOut">
              <a:rPr lang="tr-TR" smtClean="0"/>
              <a:pPr/>
              <a:t>9.07.2023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D9011-156B-4FA6-8806-D7864CAE1A0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F246-9FCD-4B65-9C65-85EFB083A673}" type="datetimeFigureOut">
              <a:rPr lang="tr-TR" smtClean="0"/>
              <a:pPr/>
              <a:t>9.07.2023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D9011-156B-4FA6-8806-D7864CAE1A0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F246-9FCD-4B65-9C65-85EFB083A673}" type="datetimeFigureOut">
              <a:rPr lang="tr-TR" smtClean="0"/>
              <a:pPr/>
              <a:t>9.07.2023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D9011-156B-4FA6-8806-D7864CAE1A0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F246-9FCD-4B65-9C65-85EFB083A673}" type="datetimeFigureOut">
              <a:rPr lang="tr-TR" smtClean="0"/>
              <a:pPr/>
              <a:t>9.07.2023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D9011-156B-4FA6-8806-D7864CAE1A0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F246-9FCD-4B65-9C65-85EFB083A673}" type="datetimeFigureOut">
              <a:rPr lang="tr-TR" smtClean="0"/>
              <a:pPr/>
              <a:t>9.07.2023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D9011-156B-4FA6-8806-D7864CAE1A0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F246-9FCD-4B65-9C65-85EFB083A673}" type="datetimeFigureOut">
              <a:rPr lang="tr-TR" smtClean="0"/>
              <a:pPr/>
              <a:t>9.07.2023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D9011-156B-4FA6-8806-D7864CAE1A0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F246-9FCD-4B65-9C65-85EFB083A673}" type="datetimeFigureOut">
              <a:rPr lang="tr-TR" smtClean="0"/>
              <a:pPr/>
              <a:t>9.07.2023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D9011-156B-4FA6-8806-D7864CAE1A0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F246-9FCD-4B65-9C65-85EFB083A673}" type="datetimeFigureOut">
              <a:rPr lang="tr-TR" smtClean="0"/>
              <a:pPr/>
              <a:t>9.07.2023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D9011-156B-4FA6-8806-D7864CAE1A0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FF246-9FCD-4B65-9C65-85EFB083A673}" type="datetimeFigureOut">
              <a:rPr lang="tr-TR" smtClean="0"/>
              <a:pPr/>
              <a:t>9.07.2023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D9011-156B-4FA6-8806-D7864CAE1A00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audio" Target="file:///C:\Users\mehmet\Desktop\Be&#287;endi&#287;im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2.png"/><Relationship Id="rId4" Type="http://schemas.openxmlformats.org/officeDocument/2006/relationships/image" Target="../media/image87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5" Type="http://schemas.openxmlformats.org/officeDocument/2006/relationships/image" Target="../media/image2.png"/><Relationship Id="rId4" Type="http://schemas.openxmlformats.org/officeDocument/2006/relationships/image" Target="../media/image88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5" Type="http://schemas.openxmlformats.org/officeDocument/2006/relationships/image" Target="../media/image2.png"/><Relationship Id="rId4" Type="http://schemas.openxmlformats.org/officeDocument/2006/relationships/image" Target="../media/image89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5" Type="http://schemas.openxmlformats.org/officeDocument/2006/relationships/image" Target="../media/image2.png"/><Relationship Id="rId4" Type="http://schemas.openxmlformats.org/officeDocument/2006/relationships/image" Target="../media/image90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5" Type="http://schemas.openxmlformats.org/officeDocument/2006/relationships/image" Target="../media/image2.png"/><Relationship Id="rId4" Type="http://schemas.openxmlformats.org/officeDocument/2006/relationships/image" Target="../media/image91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5" Type="http://schemas.openxmlformats.org/officeDocument/2006/relationships/image" Target="../media/image2.png"/><Relationship Id="rId4" Type="http://schemas.openxmlformats.org/officeDocument/2006/relationships/image" Target="../media/image92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2.png"/><Relationship Id="rId4" Type="http://schemas.openxmlformats.org/officeDocument/2006/relationships/image" Target="../media/image9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5" Type="http://schemas.openxmlformats.org/officeDocument/2006/relationships/image" Target="../media/image2.png"/><Relationship Id="rId4" Type="http://schemas.openxmlformats.org/officeDocument/2006/relationships/image" Target="../media/image94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5" Type="http://schemas.openxmlformats.org/officeDocument/2006/relationships/image" Target="../media/image2.png"/><Relationship Id="rId4" Type="http://schemas.openxmlformats.org/officeDocument/2006/relationships/image" Target="../media/image9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5" Type="http://schemas.openxmlformats.org/officeDocument/2006/relationships/image" Target="../media/image2.png"/><Relationship Id="rId4" Type="http://schemas.openxmlformats.org/officeDocument/2006/relationships/image" Target="../media/image9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5" Type="http://schemas.openxmlformats.org/officeDocument/2006/relationships/image" Target="../media/image2.png"/><Relationship Id="rId4" Type="http://schemas.openxmlformats.org/officeDocument/2006/relationships/image" Target="../media/image97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5" Type="http://schemas.openxmlformats.org/officeDocument/2006/relationships/image" Target="../media/image2.png"/><Relationship Id="rId4" Type="http://schemas.openxmlformats.org/officeDocument/2006/relationships/image" Target="../media/image98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5" Type="http://schemas.openxmlformats.org/officeDocument/2006/relationships/image" Target="../media/image2.png"/><Relationship Id="rId4" Type="http://schemas.openxmlformats.org/officeDocument/2006/relationships/image" Target="../media/image99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5" Type="http://schemas.openxmlformats.org/officeDocument/2006/relationships/image" Target="../media/image2.png"/><Relationship Id="rId4" Type="http://schemas.openxmlformats.org/officeDocument/2006/relationships/image" Target="../media/image100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5" Type="http://schemas.openxmlformats.org/officeDocument/2006/relationships/image" Target="../media/image2.png"/><Relationship Id="rId4" Type="http://schemas.openxmlformats.org/officeDocument/2006/relationships/image" Target="../media/image101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5" Type="http://schemas.openxmlformats.org/officeDocument/2006/relationships/image" Target="../media/image2.png"/><Relationship Id="rId4" Type="http://schemas.openxmlformats.org/officeDocument/2006/relationships/image" Target="../media/image102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2.png"/><Relationship Id="rId4" Type="http://schemas.openxmlformats.org/officeDocument/2006/relationships/image" Target="../media/image103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5" Type="http://schemas.openxmlformats.org/officeDocument/2006/relationships/image" Target="../media/image2.png"/><Relationship Id="rId4" Type="http://schemas.openxmlformats.org/officeDocument/2006/relationships/image" Target="../media/image10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5" Type="http://schemas.openxmlformats.org/officeDocument/2006/relationships/image" Target="../media/image2.png"/><Relationship Id="rId4" Type="http://schemas.openxmlformats.org/officeDocument/2006/relationships/image" Target="../media/image105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5" Type="http://schemas.openxmlformats.org/officeDocument/2006/relationships/image" Target="../media/image2.png"/><Relationship Id="rId4" Type="http://schemas.openxmlformats.org/officeDocument/2006/relationships/image" Target="../media/image106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5" Type="http://schemas.openxmlformats.org/officeDocument/2006/relationships/image" Target="../media/image2.png"/><Relationship Id="rId4" Type="http://schemas.openxmlformats.org/officeDocument/2006/relationships/image" Target="../media/image107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2.png"/><Relationship Id="rId4" Type="http://schemas.openxmlformats.org/officeDocument/2006/relationships/image" Target="../media/image108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5" Type="http://schemas.openxmlformats.org/officeDocument/2006/relationships/image" Target="../media/image2.png"/><Relationship Id="rId4" Type="http://schemas.openxmlformats.org/officeDocument/2006/relationships/image" Target="../media/image109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5" Type="http://schemas.openxmlformats.org/officeDocument/2006/relationships/image" Target="../media/image2.png"/><Relationship Id="rId4" Type="http://schemas.openxmlformats.org/officeDocument/2006/relationships/image" Target="../media/image110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5" Type="http://schemas.openxmlformats.org/officeDocument/2006/relationships/image" Target="../media/image2.png"/><Relationship Id="rId4" Type="http://schemas.openxmlformats.org/officeDocument/2006/relationships/image" Target="../media/image111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5" Type="http://schemas.openxmlformats.org/officeDocument/2006/relationships/image" Target="../media/image2.png"/><Relationship Id="rId4" Type="http://schemas.openxmlformats.org/officeDocument/2006/relationships/image" Target="../media/image112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5" Type="http://schemas.openxmlformats.org/officeDocument/2006/relationships/image" Target="../media/image2.png"/><Relationship Id="rId4" Type="http://schemas.openxmlformats.org/officeDocument/2006/relationships/image" Target="../media/image113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5" Type="http://schemas.openxmlformats.org/officeDocument/2006/relationships/image" Target="../media/image2.png"/><Relationship Id="rId4" Type="http://schemas.openxmlformats.org/officeDocument/2006/relationships/image" Target="../media/image1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5" Type="http://schemas.openxmlformats.org/officeDocument/2006/relationships/image" Target="../media/image2.png"/><Relationship Id="rId4" Type="http://schemas.openxmlformats.org/officeDocument/2006/relationships/image" Target="../media/image115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2.png"/><Relationship Id="rId4" Type="http://schemas.openxmlformats.org/officeDocument/2006/relationships/image" Target="../media/image116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5" Type="http://schemas.openxmlformats.org/officeDocument/2006/relationships/image" Target="../media/image2.png"/><Relationship Id="rId4" Type="http://schemas.openxmlformats.org/officeDocument/2006/relationships/image" Target="../media/image117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5" Type="http://schemas.openxmlformats.org/officeDocument/2006/relationships/image" Target="../media/image2.png"/><Relationship Id="rId4" Type="http://schemas.openxmlformats.org/officeDocument/2006/relationships/image" Target="../media/image118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5" Type="http://schemas.openxmlformats.org/officeDocument/2006/relationships/image" Target="../media/image2.png"/><Relationship Id="rId4" Type="http://schemas.openxmlformats.org/officeDocument/2006/relationships/image" Target="../media/image119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5" Type="http://schemas.openxmlformats.org/officeDocument/2006/relationships/image" Target="../media/image2.png"/><Relationship Id="rId4" Type="http://schemas.openxmlformats.org/officeDocument/2006/relationships/image" Target="../media/image120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5" Type="http://schemas.openxmlformats.org/officeDocument/2006/relationships/image" Target="../media/image2.png"/><Relationship Id="rId4" Type="http://schemas.openxmlformats.org/officeDocument/2006/relationships/image" Target="../media/image121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2.png"/><Relationship Id="rId4" Type="http://schemas.openxmlformats.org/officeDocument/2006/relationships/image" Target="../media/image122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4" Type="http://schemas.openxmlformats.org/officeDocument/2006/relationships/image" Target="../media/image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4" Type="http://schemas.openxmlformats.org/officeDocument/2006/relationships/image" Target="../media/image2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4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5" Type="http://schemas.openxmlformats.org/officeDocument/2006/relationships/image" Target="../media/image2.png"/><Relationship Id="rId4" Type="http://schemas.openxmlformats.org/officeDocument/2006/relationships/image" Target="../media/image123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5" Type="http://schemas.openxmlformats.org/officeDocument/2006/relationships/image" Target="../media/image2.png"/><Relationship Id="rId4" Type="http://schemas.openxmlformats.org/officeDocument/2006/relationships/image" Target="../media/image124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5" Type="http://schemas.openxmlformats.org/officeDocument/2006/relationships/image" Target="../media/image2.png"/><Relationship Id="rId4" Type="http://schemas.openxmlformats.org/officeDocument/2006/relationships/image" Target="../media/image125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5" Type="http://schemas.openxmlformats.org/officeDocument/2006/relationships/image" Target="../media/image2.png"/><Relationship Id="rId4" Type="http://schemas.openxmlformats.org/officeDocument/2006/relationships/image" Target="../media/image126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4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5" Type="http://schemas.openxmlformats.org/officeDocument/2006/relationships/image" Target="../media/image2.png"/><Relationship Id="rId4" Type="http://schemas.openxmlformats.org/officeDocument/2006/relationships/image" Target="../media/image127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5" Type="http://schemas.openxmlformats.org/officeDocument/2006/relationships/image" Target="../media/image2.png"/><Relationship Id="rId4" Type="http://schemas.openxmlformats.org/officeDocument/2006/relationships/image" Target="../media/image128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5" Type="http://schemas.openxmlformats.org/officeDocument/2006/relationships/image" Target="../media/image2.png"/><Relationship Id="rId4" Type="http://schemas.openxmlformats.org/officeDocument/2006/relationships/image" Target="../media/image129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4" Type="http://schemas.openxmlformats.org/officeDocument/2006/relationships/image" Target="../media/image2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9.m4a"/><Relationship Id="rId2" Type="http://schemas.microsoft.com/office/2007/relationships/media" Target="../media/media159.m4a"/><Relationship Id="rId1" Type="http://schemas.openxmlformats.org/officeDocument/2006/relationships/video" Target="file:///D:\belgeler\Belgelerim\Per&#351;embe%20etkinlikleri\Hayat&#305;n%20&#246;zeti.mp4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30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2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2.png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2.png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2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2.png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2.png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2.png"/><Relationship Id="rId4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2.png"/><Relationship Id="rId4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2.png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2.png"/><Relationship Id="rId4" Type="http://schemas.openxmlformats.org/officeDocument/2006/relationships/image" Target="../media/image6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2.png"/><Relationship Id="rId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2.png"/><Relationship Id="rId4" Type="http://schemas.openxmlformats.org/officeDocument/2006/relationships/image" Target="../media/image6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2.png"/><Relationship Id="rId4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2.png"/><Relationship Id="rId4" Type="http://schemas.openxmlformats.org/officeDocument/2006/relationships/image" Target="../media/image6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2.png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2.png"/><Relationship Id="rId4" Type="http://schemas.openxmlformats.org/officeDocument/2006/relationships/image" Target="../media/image6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2.png"/><Relationship Id="rId4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5" Type="http://schemas.openxmlformats.org/officeDocument/2006/relationships/image" Target="../media/image2.png"/><Relationship Id="rId4" Type="http://schemas.openxmlformats.org/officeDocument/2006/relationships/image" Target="../media/image6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2.png"/><Relationship Id="rId4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2.png"/><Relationship Id="rId4" Type="http://schemas.openxmlformats.org/officeDocument/2006/relationships/image" Target="../media/image7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5" Type="http://schemas.openxmlformats.org/officeDocument/2006/relationships/image" Target="../media/image2.png"/><Relationship Id="rId4" Type="http://schemas.openxmlformats.org/officeDocument/2006/relationships/image" Target="../media/image7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5" Type="http://schemas.openxmlformats.org/officeDocument/2006/relationships/image" Target="../media/image2.png"/><Relationship Id="rId4" Type="http://schemas.openxmlformats.org/officeDocument/2006/relationships/image" Target="../media/image7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2.png"/><Relationship Id="rId4" Type="http://schemas.openxmlformats.org/officeDocument/2006/relationships/image" Target="../media/image7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5" Type="http://schemas.openxmlformats.org/officeDocument/2006/relationships/image" Target="../media/image2.png"/><Relationship Id="rId4" Type="http://schemas.openxmlformats.org/officeDocument/2006/relationships/image" Target="../media/image7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5" Type="http://schemas.openxmlformats.org/officeDocument/2006/relationships/image" Target="../media/image2.png"/><Relationship Id="rId4" Type="http://schemas.openxmlformats.org/officeDocument/2006/relationships/image" Target="../media/image7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5" Type="http://schemas.openxmlformats.org/officeDocument/2006/relationships/image" Target="../media/image2.png"/><Relationship Id="rId4" Type="http://schemas.openxmlformats.org/officeDocument/2006/relationships/image" Target="../media/image7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5" Type="http://schemas.openxmlformats.org/officeDocument/2006/relationships/image" Target="../media/image2.png"/><Relationship Id="rId4" Type="http://schemas.openxmlformats.org/officeDocument/2006/relationships/image" Target="../media/image7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2.png"/><Relationship Id="rId4" Type="http://schemas.openxmlformats.org/officeDocument/2006/relationships/image" Target="../media/image7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2.png"/><Relationship Id="rId4" Type="http://schemas.openxmlformats.org/officeDocument/2006/relationships/image" Target="../media/image7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5" Type="http://schemas.openxmlformats.org/officeDocument/2006/relationships/image" Target="../media/image2.png"/><Relationship Id="rId4" Type="http://schemas.openxmlformats.org/officeDocument/2006/relationships/image" Target="../media/image8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2.png"/><Relationship Id="rId4" Type="http://schemas.openxmlformats.org/officeDocument/2006/relationships/image" Target="../media/image8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5" Type="http://schemas.openxmlformats.org/officeDocument/2006/relationships/image" Target="../media/image2.png"/><Relationship Id="rId4" Type="http://schemas.openxmlformats.org/officeDocument/2006/relationships/image" Target="../media/image8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5" Type="http://schemas.openxmlformats.org/officeDocument/2006/relationships/image" Target="../media/image2.png"/><Relationship Id="rId4" Type="http://schemas.openxmlformats.org/officeDocument/2006/relationships/image" Target="../media/image8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5" Type="http://schemas.openxmlformats.org/officeDocument/2006/relationships/image" Target="../media/image2.png"/><Relationship Id="rId4" Type="http://schemas.openxmlformats.org/officeDocument/2006/relationships/image" Target="../media/image8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2.png"/><Relationship Id="rId4" Type="http://schemas.openxmlformats.org/officeDocument/2006/relationships/image" Target="../media/image85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5" Type="http://schemas.openxmlformats.org/officeDocument/2006/relationships/image" Target="../media/image2.png"/><Relationship Id="rId4" Type="http://schemas.openxmlformats.org/officeDocument/2006/relationships/image" Target="../media/image8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1071547"/>
            <a:ext cx="7772400" cy="2528904"/>
          </a:xfrm>
        </p:spPr>
        <p:txBody>
          <a:bodyPr/>
          <a:lstStyle/>
          <a:p>
            <a:r>
              <a:rPr lang="tr-TR" sz="9600" b="1" dirty="0">
                <a:latin typeface="Times New Roman" pitchFamily="18" charset="0"/>
                <a:cs typeface="Times New Roman" pitchFamily="18" charset="0"/>
              </a:rPr>
              <a:t>Basamaklar</a:t>
            </a:r>
            <a:br>
              <a:rPr lang="tr-TR" dirty="0"/>
            </a:b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sz="3600" b="1" dirty="0">
                <a:latin typeface="Times New Roman" pitchFamily="18" charset="0"/>
                <a:cs typeface="Times New Roman" pitchFamily="18" charset="0"/>
              </a:rPr>
              <a:t>Mehmet Çetin</a:t>
            </a:r>
          </a:p>
          <a:p>
            <a:endParaRPr lang="tr-TR" dirty="0"/>
          </a:p>
        </p:txBody>
      </p:sp>
      <p:pic>
        <p:nvPicPr>
          <p:cNvPr id="4" name="Beğendiği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642910" y="1357298"/>
            <a:ext cx="304800" cy="304800"/>
          </a:xfrm>
          <a:prstGeom prst="rect">
            <a:avLst/>
          </a:prstGeom>
        </p:spPr>
      </p:pic>
      <p:pic>
        <p:nvPicPr>
          <p:cNvPr id="5" name="Ses 4">
            <a:hlinkClick r:id="" action="ppaction://media"/>
            <a:extLst>
              <a:ext uri="{FF2B5EF4-FFF2-40B4-BE49-F238E27FC236}">
                <a16:creationId xmlns:a16="http://schemas.microsoft.com/office/drawing/2014/main" id="{EC45A876-FD4D-D144-4547-1FB60AF10B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spd="med" advTm="420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O, iki cihanın var olmasının sebebi,</a:t>
            </a:r>
          </a:p>
        </p:txBody>
      </p:sp>
      <p:pic>
        <p:nvPicPr>
          <p:cNvPr id="9218" name="Picture 2" descr="D:\belgeler\Belgelerim\www.mehmetcetin.de\Resimler\rabbimizin katındandır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76201" y="1600200"/>
            <a:ext cx="6791597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5E1BE6CE-A66F-4417-F6A3-437E54847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354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6000" b="1" dirty="0"/>
              <a:t>Eşim!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125923"/>
          </a:xfrm>
        </p:spPr>
        <p:txBody>
          <a:bodyPr>
            <a:normAutofit/>
          </a:bodyPr>
          <a:lstStyle/>
          <a:p>
            <a:r>
              <a:rPr lang="tr-TR" dirty="0"/>
              <a:t>Bir gün, </a:t>
            </a:r>
          </a:p>
          <a:p>
            <a:r>
              <a:rPr lang="tr-TR" dirty="0"/>
              <a:t>vesileli desem mi demesem mi </a:t>
            </a:r>
          </a:p>
          <a:p>
            <a:r>
              <a:rPr lang="tr-TR" dirty="0"/>
              <a:t>ama nihayetinde </a:t>
            </a:r>
          </a:p>
          <a:p>
            <a:r>
              <a:rPr lang="tr-TR" dirty="0"/>
              <a:t>kaderimdeki kısmetim olan </a:t>
            </a:r>
          </a:p>
          <a:p>
            <a:r>
              <a:rPr lang="tr-TR" dirty="0"/>
              <a:t>eşim ile tanıştık.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2A85264F-32C4-321F-97FA-02CC79014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121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071670" y="428604"/>
            <a:ext cx="5072098" cy="3000396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3786190"/>
            <a:ext cx="8229600" cy="2339973"/>
          </a:xfrm>
        </p:spPr>
        <p:txBody>
          <a:bodyPr/>
          <a:lstStyle/>
          <a:p>
            <a:r>
              <a:rPr lang="tr-TR" dirty="0"/>
              <a:t>Heyecanımı sormayın lütfen, anlatılmayıp sadece yaşanan cinsinden diyeyim o kadar, </a:t>
            </a:r>
          </a:p>
          <a:p>
            <a:r>
              <a:rPr lang="tr-TR" dirty="0"/>
              <a:t>gerisi size malum.</a:t>
            </a:r>
          </a:p>
        </p:txBody>
      </p:sp>
      <p:pic>
        <p:nvPicPr>
          <p:cNvPr id="23554" name="Picture 2" descr="D:\belgeler\Belgelerim\Perşembe etkinlikleri\Resimler\421697_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0" y="428604"/>
            <a:ext cx="5080000" cy="3000396"/>
          </a:xfrm>
          <a:prstGeom prst="rect">
            <a:avLst/>
          </a:prstGeom>
          <a:noFill/>
        </p:spPr>
      </p:pic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B1AABF12-4C30-27D6-8340-377EF5385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881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Kurallar, gelenekselleşmiş diyeyim </a:t>
            </a:r>
            <a:br>
              <a:rPr lang="tr-TR" dirty="0"/>
            </a:br>
            <a:r>
              <a:rPr lang="tr-TR" dirty="0"/>
              <a:t>yeni dile göre…</a:t>
            </a:r>
          </a:p>
        </p:txBody>
      </p:sp>
      <p:pic>
        <p:nvPicPr>
          <p:cNvPr id="24578" name="Picture 2" descr="D:\belgeler\Belgelerim\Perşembe etkinlikleri\Resimler\kurallar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" y="2052916"/>
            <a:ext cx="8401080" cy="362053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837EA640-4F74-0E70-4AD5-E087E9C1E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708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14480" y="357166"/>
            <a:ext cx="5286412" cy="2857520"/>
          </a:xfrm>
        </p:spPr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3500438"/>
            <a:ext cx="8229600" cy="2625725"/>
          </a:xfrm>
        </p:spPr>
        <p:txBody>
          <a:bodyPr/>
          <a:lstStyle/>
          <a:p>
            <a:r>
              <a:rPr lang="tr-TR" dirty="0"/>
              <a:t>Kız isteme, </a:t>
            </a:r>
          </a:p>
          <a:p>
            <a:r>
              <a:rPr lang="tr-TR" dirty="0"/>
              <a:t>söz, </a:t>
            </a:r>
          </a:p>
          <a:p>
            <a:r>
              <a:rPr lang="tr-TR" dirty="0"/>
              <a:t>sonra sırasıyla anlamlı gelme ve gitmeler </a:t>
            </a:r>
          </a:p>
          <a:p>
            <a:r>
              <a:rPr lang="tr-TR" dirty="0"/>
              <a:t>ve ardından düğün.</a:t>
            </a:r>
          </a:p>
        </p:txBody>
      </p:sp>
      <p:pic>
        <p:nvPicPr>
          <p:cNvPr id="25602" name="Picture 2" descr="D:\belgeler\Belgelerim\Perşembe etkinlikleri\Resimler\s-b35075172646742f93ed058d658089a953f036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57166"/>
            <a:ext cx="5286412" cy="2857520"/>
          </a:xfrm>
          <a:prstGeom prst="rect">
            <a:avLst/>
          </a:prstGeom>
          <a:noFill/>
        </p:spPr>
      </p:pic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38E9950D-6DA4-A834-2ECB-28F806321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807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Önceki hayatımla alâkası olmayan evlilik hayatı başladı.</a:t>
            </a:r>
          </a:p>
        </p:txBody>
      </p:sp>
      <p:pic>
        <p:nvPicPr>
          <p:cNvPr id="26626" name="Picture 2" descr="D:\belgeler\Belgelerim\Perşembe etkinlikleri\Resimler\kiz_isteme_3652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500298" y="2357430"/>
            <a:ext cx="3714776" cy="285752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7890C6EC-81CA-9496-CFA3-E8F595912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11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142976" y="274638"/>
            <a:ext cx="6858048" cy="294004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3571876"/>
            <a:ext cx="8229600" cy="2554287"/>
          </a:xfrm>
        </p:spPr>
        <p:txBody>
          <a:bodyPr/>
          <a:lstStyle/>
          <a:p>
            <a:r>
              <a:rPr lang="tr-TR" dirty="0"/>
              <a:t>Devam eden bu hayatta, </a:t>
            </a:r>
          </a:p>
          <a:p>
            <a:r>
              <a:rPr lang="tr-TR" dirty="0"/>
              <a:t>Ara sıra ufak tefek tansiyon yükseklikleri, sevgiyi güçlendirmeli deyip </a:t>
            </a:r>
          </a:p>
          <a:p>
            <a:r>
              <a:rPr lang="tr-TR" dirty="0"/>
              <a:t>vites yükseltiyoruz.</a:t>
            </a:r>
          </a:p>
        </p:txBody>
      </p:sp>
      <p:pic>
        <p:nvPicPr>
          <p:cNvPr id="27650" name="Picture 2" descr="D:\belgeler\Belgelerim\Perşembe etkinlikleri\Resimler\aşk-evlilik-karı-koca-sevgi-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57167"/>
            <a:ext cx="6858000" cy="2857519"/>
          </a:xfrm>
          <a:prstGeom prst="rect">
            <a:avLst/>
          </a:prstGeom>
          <a:noFill/>
        </p:spPr>
      </p:pic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D563884D-32F4-1E16-64E8-D8EE79AA1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001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</p:spPr>
        <p:txBody>
          <a:bodyPr>
            <a:normAutofit fontScale="90000"/>
          </a:bodyPr>
          <a:lstStyle/>
          <a:p>
            <a:r>
              <a:rPr lang="tr-TR" sz="2800" dirty="0"/>
              <a:t>En çok da kavga, </a:t>
            </a:r>
            <a:br>
              <a:rPr lang="tr-TR" sz="2800" dirty="0"/>
            </a:br>
            <a:r>
              <a:rPr lang="tr-TR" sz="2800" dirty="0"/>
              <a:t>çocukların doğumları sonrasında oluyor, </a:t>
            </a:r>
            <a:br>
              <a:rPr lang="tr-TR" sz="2800" dirty="0"/>
            </a:br>
            <a:r>
              <a:rPr lang="tr-TR" sz="2800" dirty="0"/>
              <a:t>dikkat edince fark ediyordum.</a:t>
            </a:r>
          </a:p>
        </p:txBody>
      </p:sp>
      <p:pic>
        <p:nvPicPr>
          <p:cNvPr id="28674" name="Picture 2" descr="D:\belgeler\Belgelerim\Perşembe etkinlikleri\Resimler\kavga-eden-aile-ve-cocuk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143116"/>
            <a:ext cx="6215106" cy="3571899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EDC1489F-798E-AD67-8FC1-1E7511E8B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673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200" dirty="0"/>
              <a:t>Bunun tahlilini aile danışmanlarına bırakırsak </a:t>
            </a:r>
            <a:br>
              <a:rPr lang="tr-TR" sz="3200" dirty="0"/>
            </a:br>
            <a:r>
              <a:rPr lang="tr-TR" sz="3200" dirty="0"/>
              <a:t>daha bilimsel olur derim, </a:t>
            </a:r>
            <a:br>
              <a:rPr lang="tr-TR" sz="3200" dirty="0"/>
            </a:br>
            <a:r>
              <a:rPr lang="tr-TR" sz="3200" dirty="0"/>
              <a:t>siz ne dersiniz?</a:t>
            </a:r>
          </a:p>
        </p:txBody>
      </p:sp>
      <p:pic>
        <p:nvPicPr>
          <p:cNvPr id="29698" name="Picture 2" descr="D:\belgeler\Belgelerim\Perşembe etkinlikleri\Resimler\kavga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43174" y="2786058"/>
            <a:ext cx="3714776" cy="2571768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55875DCC-E9F6-3B05-217E-AD52741F9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859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428860" y="274638"/>
            <a:ext cx="4286280" cy="322580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4143380"/>
            <a:ext cx="8229600" cy="1982783"/>
          </a:xfrm>
        </p:spPr>
        <p:txBody>
          <a:bodyPr/>
          <a:lstStyle/>
          <a:p>
            <a:r>
              <a:rPr lang="tr-TR" dirty="0"/>
              <a:t>İzninizle şu kadarını çıtlatayım: </a:t>
            </a:r>
          </a:p>
          <a:p>
            <a:r>
              <a:rPr lang="tr-TR" dirty="0"/>
              <a:t>Eşler arasına giren evlat da olsa ortaklık zor… </a:t>
            </a:r>
          </a:p>
          <a:p>
            <a:r>
              <a:rPr lang="tr-TR" dirty="0"/>
              <a:t>Arif olana…</a:t>
            </a:r>
          </a:p>
        </p:txBody>
      </p:sp>
      <p:pic>
        <p:nvPicPr>
          <p:cNvPr id="30722" name="Picture 2" descr="D:\belgeler\Belgelerim\Perşembe etkinlikleri\Resimler\sor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75" y="428604"/>
            <a:ext cx="4286250" cy="3071834"/>
          </a:xfrm>
          <a:prstGeom prst="rect">
            <a:avLst/>
          </a:prstGeom>
          <a:noFill/>
        </p:spPr>
      </p:pic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B672B66B-82FF-A888-68A3-67EE9A74F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967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Birkaç yıl ara ile </a:t>
            </a:r>
            <a:br>
              <a:rPr lang="tr-TR" dirty="0"/>
            </a:br>
            <a:r>
              <a:rPr lang="tr-TR" dirty="0"/>
              <a:t>çocuklarımız dünyaya geliyor.</a:t>
            </a:r>
          </a:p>
        </p:txBody>
      </p:sp>
      <p:pic>
        <p:nvPicPr>
          <p:cNvPr id="31746" name="Picture 2" descr="D:\belgeler\Belgelerim\Perşembe etkinlikleri\Resimler\8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857356" y="2285992"/>
            <a:ext cx="5357850" cy="3000396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C83791B9-F303-BE9E-3CFC-DBC281F6A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33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tr-TR" sz="3600" b="1" dirty="0">
                <a:latin typeface="Times New Roman" pitchFamily="18" charset="0"/>
                <a:cs typeface="Times New Roman" pitchFamily="18" charset="0"/>
              </a:rPr>
              <a:t>“Sen olmasaydın, sen olmasaydın bu âlemleri yaratmazdım!” </a:t>
            </a:r>
            <a:br>
              <a:rPr lang="tr-TR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tr-TR" sz="3600" dirty="0">
                <a:latin typeface="Times New Roman" pitchFamily="18" charset="0"/>
                <a:cs typeface="Times New Roman" pitchFamily="18" charset="0"/>
              </a:rPr>
              <a:t>hitabının muhatabı,</a:t>
            </a:r>
            <a:br>
              <a:rPr lang="tr-TR" dirty="0"/>
            </a:br>
            <a:endParaRPr lang="tr-TR" dirty="0"/>
          </a:p>
        </p:txBody>
      </p:sp>
      <p:pic>
        <p:nvPicPr>
          <p:cNvPr id="10242" name="Picture 2" descr="D:\belgeler\Belgelerim\www.mehmetcetin.de\Resimler\hasbünallah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80177" y="1600200"/>
            <a:ext cx="6783645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EB138617-F941-4432-B70F-4DF130967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669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Onların büyütülmesi, okulları </a:t>
            </a:r>
            <a:br>
              <a:rPr lang="tr-TR" dirty="0"/>
            </a:br>
            <a:r>
              <a:rPr lang="tr-TR" dirty="0"/>
              <a:t>derken emeklilik yaşı gelivermiş</a:t>
            </a:r>
          </a:p>
        </p:txBody>
      </p:sp>
      <p:pic>
        <p:nvPicPr>
          <p:cNvPr id="32771" name="Picture 3" descr="D:\belgeler\Belgelerim\Perşembe etkinlikleri\Resimler\OTk1MTMyNT-emekliler-kira-gelir-vergisi-oder-mi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343150" y="2434431"/>
            <a:ext cx="4457700" cy="28575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84C8296C-C9A4-9498-ABCF-88E8FF466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627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sz="3600" dirty="0"/>
            </a:br>
            <a:r>
              <a:rPr lang="tr-TR" sz="3600" dirty="0"/>
              <a:t>Daha emekliliğe yeni yeni alışırken </a:t>
            </a:r>
            <a:br>
              <a:rPr lang="tr-TR" sz="3600" dirty="0"/>
            </a:br>
            <a:r>
              <a:rPr lang="tr-TR" sz="3600" b="1" dirty="0"/>
              <a:t>bir şeye de alıştırdılar</a:t>
            </a:r>
            <a:br>
              <a:rPr lang="tr-TR" dirty="0"/>
            </a:br>
            <a:endParaRPr lang="tr-TR" dirty="0"/>
          </a:p>
        </p:txBody>
      </p:sp>
      <p:pic>
        <p:nvPicPr>
          <p:cNvPr id="33794" name="Picture 2" descr="D:\belgeler\Belgelerim\Perşembe etkinlikleri\Resimler\soru-isareti(1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76437" y="2162969"/>
            <a:ext cx="5191125" cy="3400425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C4C99C5C-6CA3-3878-B7D6-A99C2279B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63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5300" b="1" dirty="0"/>
              <a:t>Damat/gelin</a:t>
            </a:r>
            <a:r>
              <a:rPr lang="tr-TR" dirty="0"/>
              <a:t> sahibi olmaya diyeyim de sizi merakta bırakmayayım.</a:t>
            </a:r>
          </a:p>
        </p:txBody>
      </p:sp>
      <p:pic>
        <p:nvPicPr>
          <p:cNvPr id="34818" name="Picture 2" descr="D:\belgeler\Belgelerim\Perşembe etkinlikleri\Resimler\sikca-sorulan-sorular-2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67000" y="3005931"/>
            <a:ext cx="3810000" cy="17145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9FA26CD5-108F-2DDA-41C2-F844BD546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517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5400" b="1" dirty="0"/>
              <a:t>Laf aramızda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643182"/>
            <a:ext cx="8229600" cy="3482981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tr-TR" dirty="0"/>
          </a:p>
          <a:p>
            <a:r>
              <a:rPr lang="tr-TR" dirty="0"/>
              <a:t>bu sahiplenme, </a:t>
            </a:r>
          </a:p>
          <a:p>
            <a:r>
              <a:rPr lang="tr-TR" dirty="0"/>
              <a:t>öncesinde hem </a:t>
            </a:r>
            <a:r>
              <a:rPr lang="tr-TR" b="1" dirty="0"/>
              <a:t>heyecanlı</a:t>
            </a:r>
            <a:r>
              <a:rPr lang="tr-TR" dirty="0"/>
              <a:t> </a:t>
            </a:r>
          </a:p>
          <a:p>
            <a:r>
              <a:rPr lang="tr-TR" dirty="0"/>
              <a:t>ve hem de büyütme zahmetine katlanmadan </a:t>
            </a:r>
          </a:p>
          <a:p>
            <a:r>
              <a:rPr lang="tr-TR" dirty="0"/>
              <a:t>bir evlad sahibi olma noktasında </a:t>
            </a:r>
          </a:p>
          <a:p>
            <a:r>
              <a:rPr lang="tr-TR" b="1" dirty="0"/>
              <a:t>kazançlı</a:t>
            </a:r>
            <a:r>
              <a:rPr lang="tr-TR" dirty="0"/>
              <a:t> bir şey. 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F13691FB-FBD1-16C7-36FB-CC219EBF0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247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dirty="0"/>
              <a:t>Onlarla olan beraberlik, yeni akrabalarımızla olan münasebetlerin ardından gelen </a:t>
            </a:r>
            <a:br>
              <a:rPr lang="tr-TR" sz="3200" dirty="0"/>
            </a:br>
            <a:r>
              <a:rPr lang="tr-TR" sz="3200" dirty="0"/>
              <a:t>güzel anılar…</a:t>
            </a:r>
          </a:p>
        </p:txBody>
      </p:sp>
      <p:pic>
        <p:nvPicPr>
          <p:cNvPr id="35842" name="Picture 2" descr="D:\belgeler\Belgelerim\Perşembe etkinlikleri\Resimler\akrabalık-dereceleri-1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71538" y="2000240"/>
            <a:ext cx="6715171" cy="3429024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C0491C27-A4BC-1B72-BBD4-4184CFBE6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787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7106"/>
          </a:xfrm>
        </p:spPr>
        <p:txBody>
          <a:bodyPr>
            <a:normAutofit fontScale="90000"/>
          </a:bodyPr>
          <a:lstStyle/>
          <a:p>
            <a:br>
              <a:rPr lang="tr-TR" sz="2000" dirty="0"/>
            </a:br>
            <a:br>
              <a:rPr lang="tr-TR" sz="2000" dirty="0"/>
            </a:br>
            <a:r>
              <a:rPr lang="tr-TR" sz="2700" dirty="0"/>
              <a:t>Nihayet, </a:t>
            </a:r>
            <a:br>
              <a:rPr lang="tr-TR" sz="2700" dirty="0"/>
            </a:br>
            <a:r>
              <a:rPr lang="tr-TR" sz="2700" dirty="0"/>
              <a:t>doğumevinin kapısında beklerken </a:t>
            </a:r>
            <a:br>
              <a:rPr lang="tr-TR" sz="2700" dirty="0"/>
            </a:br>
            <a:r>
              <a:rPr lang="tr-TR" sz="2700" dirty="0"/>
              <a:t>kucağımıza verilen yepyeni bir hayat, taptaze bir koku, </a:t>
            </a:r>
            <a:br>
              <a:rPr lang="tr-TR" sz="2700" dirty="0"/>
            </a:br>
            <a:r>
              <a:rPr lang="tr-TR" sz="2700" dirty="0"/>
              <a:t>heyecanın zirvesi ise </a:t>
            </a:r>
            <a:br>
              <a:rPr lang="tr-TR" sz="2700" dirty="0"/>
            </a:br>
            <a:r>
              <a:rPr lang="tr-TR" sz="2700" dirty="0"/>
              <a:t>kalbimin olabildiğince duygu dolu çarptığı hâlleriydi.</a:t>
            </a:r>
            <a:br>
              <a:rPr lang="tr-TR" sz="2700" dirty="0"/>
            </a:br>
            <a:endParaRPr lang="tr-TR" sz="2700" b="1" dirty="0"/>
          </a:p>
        </p:txBody>
      </p:sp>
      <p:pic>
        <p:nvPicPr>
          <p:cNvPr id="1026" name="Picture 2" descr="C:\Users\mehmet\Desktop\IMG_727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714620"/>
            <a:ext cx="2857520" cy="3643338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E4DA682E-9FD2-40C4-56D2-B84DD2CDB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763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643174" y="274638"/>
            <a:ext cx="3786214" cy="2725734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697163"/>
          </a:xfrm>
        </p:spPr>
        <p:txBody>
          <a:bodyPr/>
          <a:lstStyle/>
          <a:p>
            <a:r>
              <a:rPr lang="tr-TR" sz="2800" dirty="0"/>
              <a:t>Artık, torunlara gitme gelme, </a:t>
            </a:r>
          </a:p>
          <a:p>
            <a:r>
              <a:rPr lang="tr-TR" sz="2800" dirty="0"/>
              <a:t>torunlu muhabbetler, </a:t>
            </a:r>
          </a:p>
          <a:p>
            <a:r>
              <a:rPr lang="tr-TR" sz="2800" dirty="0"/>
              <a:t>görüşmeler, </a:t>
            </a:r>
          </a:p>
          <a:p>
            <a:r>
              <a:rPr lang="tr-TR" sz="2800" dirty="0"/>
              <a:t>gezmeler vs. </a:t>
            </a:r>
          </a:p>
          <a:p>
            <a:r>
              <a:rPr lang="tr-TR" sz="2800" dirty="0"/>
              <a:t>aldı başını gidiyor…</a:t>
            </a:r>
          </a:p>
          <a:p>
            <a:endParaRPr lang="tr-TR" dirty="0"/>
          </a:p>
        </p:txBody>
      </p:sp>
      <p:pic>
        <p:nvPicPr>
          <p:cNvPr id="36866" name="Picture 2" descr="D:\belgeler\Belgelerim\Perşembe etkinlikleri\Resimler\14669004100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285729"/>
            <a:ext cx="3810000" cy="2714643"/>
          </a:xfrm>
          <a:prstGeom prst="rect">
            <a:avLst/>
          </a:prstGeom>
          <a:noFill/>
        </p:spPr>
      </p:pic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1B7444BA-C23C-14C8-AB2B-7FFAB5CEB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946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Galiba yaşlanıyorum… </a:t>
            </a:r>
            <a:br>
              <a:rPr lang="tr-TR" dirty="0"/>
            </a:br>
            <a:r>
              <a:rPr lang="tr-TR" sz="3100" u="sng" dirty="0"/>
              <a:t>dikkatimi çekmeye başlamıştı…</a:t>
            </a:r>
          </a:p>
        </p:txBody>
      </p:sp>
      <p:pic>
        <p:nvPicPr>
          <p:cNvPr id="37890" name="Picture 2" descr="D:\belgeler\Belgelerim\Perşembe etkinlikleri\Resimler\20771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28750" y="2291556"/>
            <a:ext cx="6286500" cy="314325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3BA42EB5-4C5B-1CDA-D029-FE892750E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58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Öncesinden hissetmediğim ağrılar…</a:t>
            </a:r>
          </a:p>
        </p:txBody>
      </p:sp>
      <p:pic>
        <p:nvPicPr>
          <p:cNvPr id="38914" name="Picture 2" descr="D:\belgeler\Belgelerim\Perşembe etkinlikleri\Resimler\kemik-erimesi-yaslilik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619250" y="1958181"/>
            <a:ext cx="5905500" cy="38100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6E496621-4C73-D063-9406-B876DE447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339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Hareketlerimde yavaşlamalar…</a:t>
            </a:r>
          </a:p>
        </p:txBody>
      </p:sp>
      <p:pic>
        <p:nvPicPr>
          <p:cNvPr id="39938" name="Picture 2" descr="D:\belgeler\Belgelerim\Perşembe etkinlikleri\Resimler\55ea47ebf018fbb8f875c643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619250" y="2196306"/>
            <a:ext cx="5905500" cy="333375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18B381F5-A699-148B-769B-4CA112B1E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319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dirty="0"/>
              <a:t>Allah’ın isim ve sıfatlarının en mükemmel manada yansıdığı muhterem ve muhteşem insan,</a:t>
            </a:r>
          </a:p>
        </p:txBody>
      </p:sp>
      <p:pic>
        <p:nvPicPr>
          <p:cNvPr id="11266" name="Picture 2" descr="D:\belgeler\Belgelerim\www.mehmetcetin.de\Resimler\Hz. Muhammed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09650" y="1958181"/>
            <a:ext cx="7124700" cy="38100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BDFAA447-2AD2-420B-C47E-1AA9AA5E1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776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Yalnız kalma arzularımın artması…</a:t>
            </a:r>
          </a:p>
        </p:txBody>
      </p:sp>
      <p:pic>
        <p:nvPicPr>
          <p:cNvPr id="40962" name="Picture 2" descr="D:\belgeler\Belgelerim\Perşembe etkinlikleri\Resimler\yaşlanmak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" y="1692164"/>
            <a:ext cx="8229600" cy="4342035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FD22F4D9-76E5-A7F9-38BA-B2BCB0C28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331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Kendimi dinlemem</a:t>
            </a:r>
          </a:p>
        </p:txBody>
      </p:sp>
      <p:pic>
        <p:nvPicPr>
          <p:cNvPr id="41986" name="Picture 2" descr="D:\belgeler\Belgelerim\Perşembe etkinlikleri\Resimler\yalnızlık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04875" y="1801019"/>
            <a:ext cx="7334250" cy="4124325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94163E0B-5C34-1189-6AEC-EBEC88106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236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Daha fazla alıngan olmam…</a:t>
            </a:r>
          </a:p>
        </p:txBody>
      </p:sp>
      <p:pic>
        <p:nvPicPr>
          <p:cNvPr id="6" name="Picture 2" descr="D:\belgeler\Belgelerim\Perşembe etkinlikleri\Resimler\duygular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76437" y="2201069"/>
            <a:ext cx="5191125" cy="3324225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72425E86-FC5E-55E1-B6AA-44A3A6BF8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286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Autofit/>
          </a:bodyPr>
          <a:lstStyle/>
          <a:p>
            <a:r>
              <a:rPr lang="tr-TR" sz="3200" b="1" dirty="0"/>
              <a:t>Problem çıkmasın diye</a:t>
            </a:r>
            <a:r>
              <a:rPr lang="tr-TR" sz="3200" dirty="0"/>
              <a:t>, </a:t>
            </a:r>
            <a:br>
              <a:rPr lang="tr-TR" sz="3200" dirty="0"/>
            </a:br>
            <a:r>
              <a:rPr lang="tr-TR" sz="3200" dirty="0"/>
              <a:t>en yakınlarımla bile </a:t>
            </a:r>
            <a:br>
              <a:rPr lang="tr-TR" sz="3200" dirty="0"/>
            </a:br>
            <a:r>
              <a:rPr lang="tr-TR" sz="3200" b="1" dirty="0"/>
              <a:t>tartışmaktan sakınmalarım</a:t>
            </a:r>
            <a:r>
              <a:rPr lang="tr-TR" sz="3200" dirty="0"/>
              <a:t>, </a:t>
            </a:r>
            <a:br>
              <a:rPr lang="tr-TR" sz="3200" dirty="0"/>
            </a:br>
            <a:r>
              <a:rPr lang="tr-TR" sz="3200" dirty="0"/>
              <a:t>hayatın tuzu olan hâller…</a:t>
            </a:r>
          </a:p>
        </p:txBody>
      </p:sp>
      <p:pic>
        <p:nvPicPr>
          <p:cNvPr id="1026" name="Picture 2" descr="D:\belgeler\Belgelerim\Perşembe etkinlikleri\Resimler\fft20_mf9995663.Jpe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860550"/>
            <a:ext cx="6096000" cy="41910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C32A3D39-3EB8-99F6-4BF1-42825414C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832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Hatıralarım, </a:t>
            </a:r>
            <a:br>
              <a:rPr lang="tr-TR" dirty="0"/>
            </a:br>
            <a:r>
              <a:rPr lang="tr-TR" dirty="0"/>
              <a:t>bitmek bilmeyen hatırlamalarım…</a:t>
            </a:r>
          </a:p>
        </p:txBody>
      </p:sp>
      <p:pic>
        <p:nvPicPr>
          <p:cNvPr id="44034" name="Picture 2" descr="D:\belgeler\Belgelerim\Perşembe etkinlikleri\Resimler\images (68).jpg217091ad6db66e16ae44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28728" y="2071678"/>
            <a:ext cx="6286543" cy="35719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FFDA36B5-844E-B1C6-F13F-3F2EB3484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637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Dostlarımla görüşme </a:t>
            </a:r>
            <a:br>
              <a:rPr lang="tr-TR" dirty="0"/>
            </a:br>
            <a:r>
              <a:rPr lang="tr-TR" dirty="0"/>
              <a:t>ve onlarla helalleşme arzumun artması</a:t>
            </a:r>
          </a:p>
        </p:txBody>
      </p:sp>
      <p:pic>
        <p:nvPicPr>
          <p:cNvPr id="45058" name="Picture 2" descr="D:\belgeler\Belgelerim\Çiğli Dershanesi\Cemaat\20170401_22540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0EE02208-4309-A38C-A6F0-C6E57336B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594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285852" y="274638"/>
            <a:ext cx="6429420" cy="2368544"/>
          </a:xfrm>
        </p:spPr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3714752"/>
            <a:ext cx="8229600" cy="2411411"/>
          </a:xfrm>
        </p:spPr>
        <p:txBody>
          <a:bodyPr/>
          <a:lstStyle/>
          <a:p>
            <a:r>
              <a:rPr lang="tr-TR" dirty="0"/>
              <a:t>Dünyaya değil de </a:t>
            </a:r>
          </a:p>
          <a:p>
            <a:r>
              <a:rPr lang="tr-TR" b="1" dirty="0"/>
              <a:t>ahirete yönelik arzu ve hazırlıklar</a:t>
            </a:r>
            <a:r>
              <a:rPr lang="tr-TR" dirty="0"/>
              <a:t>, </a:t>
            </a:r>
          </a:p>
          <a:p>
            <a:r>
              <a:rPr lang="tr-TR" dirty="0"/>
              <a:t>hayatı değerlendirmelerime yeni yön vermeye başlamasına ne demeli?</a:t>
            </a:r>
          </a:p>
        </p:txBody>
      </p:sp>
      <p:pic>
        <p:nvPicPr>
          <p:cNvPr id="46082" name="Picture 2" descr="D:\belgeler\Belgelerim\Çiğli Dershanesi\Cemaat\20170402_084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285728"/>
            <a:ext cx="6429420" cy="2357454"/>
          </a:xfrm>
          <a:prstGeom prst="rect">
            <a:avLst/>
          </a:prstGeom>
          <a:noFill/>
        </p:spPr>
      </p:pic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5A98B541-CABB-0962-9568-1B4BB393D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998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Bu duyguları, </a:t>
            </a:r>
            <a:br>
              <a:rPr lang="tr-TR" dirty="0"/>
            </a:br>
            <a:r>
              <a:rPr lang="tr-TR" dirty="0"/>
              <a:t>öncesinden hiç yaşamamıştım.</a:t>
            </a:r>
          </a:p>
        </p:txBody>
      </p:sp>
      <p:pic>
        <p:nvPicPr>
          <p:cNvPr id="47107" name="Picture 3" descr="D:\belgeler\Belgelerim\Perşembe etkinlikleri\Resimler\253431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90750" y="2529681"/>
            <a:ext cx="4762500" cy="26670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6D2AC386-D3E2-418E-016F-82253CC61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64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Çok ilginç!</a:t>
            </a:r>
          </a:p>
        </p:txBody>
      </p:sp>
      <p:pic>
        <p:nvPicPr>
          <p:cNvPr id="1026" name="Picture 2" descr="D:\belgeler\Belgelerim\Perşembe etkinlikleri\Resimler\question-2309042_960_72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000232" y="1643050"/>
            <a:ext cx="5072098" cy="4071966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557D76A2-1BC3-FFF5-4739-F999AFFD7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82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/>
              <a:t>Elmayı </a:t>
            </a:r>
            <a:br>
              <a:rPr lang="tr-TR" sz="3200" dirty="0"/>
            </a:br>
            <a:r>
              <a:rPr lang="tr-TR" sz="3200" dirty="0"/>
              <a:t>artık gençliğinizdeki gibi ısırarak yiyemiyorsunuz,</a:t>
            </a:r>
          </a:p>
        </p:txBody>
      </p:sp>
      <p:pic>
        <p:nvPicPr>
          <p:cNvPr id="48130" name="Picture 2" descr="D:\belgeler\Belgelerim\Perşembe etkinlikleri\Resimler\41691683-beyaz-zemin-üzerine-insan-sağlığı-ve-diş-ağız-hijyeni-veya-diş-hekimliği-hizmeti-metafor-için-bir-si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857356" y="2000240"/>
            <a:ext cx="5214974" cy="3786214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0E642B6B-905F-BBFD-0387-0C0A86988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590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dirty="0"/>
            </a:br>
            <a:br>
              <a:rPr lang="tr-TR" dirty="0"/>
            </a:br>
            <a:r>
              <a:rPr lang="tr-TR" dirty="0"/>
              <a:t>Hz. Abdullah ve Hz. Amine’nin emaneti,</a:t>
            </a:r>
            <a:br>
              <a:rPr lang="tr-TR" dirty="0"/>
            </a:br>
            <a:endParaRPr lang="tr-TR" dirty="0"/>
          </a:p>
        </p:txBody>
      </p:sp>
      <p:pic>
        <p:nvPicPr>
          <p:cNvPr id="12290" name="Picture 2" descr="D:\belgeler\Belgelerim\www.mehmetcetin.de\Resimler\hz_muhammedin_gulleri-3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90750" y="2077244"/>
            <a:ext cx="4762500" cy="3571875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ABF28422-39EA-BA76-E13C-060D175BD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49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Yeseniz de </a:t>
            </a:r>
            <a:br>
              <a:rPr lang="tr-TR" dirty="0"/>
            </a:br>
            <a:r>
              <a:rPr lang="tr-TR" dirty="0"/>
              <a:t>o zevki yakalayamıyorsunuz!</a:t>
            </a:r>
          </a:p>
        </p:txBody>
      </p:sp>
      <p:pic>
        <p:nvPicPr>
          <p:cNvPr id="49154" name="Picture 2" descr="D:\belgeler\Belgelerim\Perşembe etkinlikleri\Resimler\images (5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214546" y="2143116"/>
            <a:ext cx="4929222" cy="3286148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001901B5-D817-1D64-36E7-4B38AF9E2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341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dirty="0"/>
              <a:t>Tıpkı, eşinizi; </a:t>
            </a:r>
            <a:br>
              <a:rPr lang="tr-TR" sz="2800" dirty="0"/>
            </a:br>
            <a:r>
              <a:rPr lang="tr-TR" sz="2800" dirty="0"/>
              <a:t>gençliğinizde kucakladığınız zamanki </a:t>
            </a:r>
            <a:br>
              <a:rPr lang="tr-TR" sz="2800" dirty="0"/>
            </a:br>
            <a:r>
              <a:rPr lang="tr-TR" sz="2800" dirty="0"/>
              <a:t>zevki alamadığınız gibi…</a:t>
            </a:r>
          </a:p>
        </p:txBody>
      </p:sp>
      <p:pic>
        <p:nvPicPr>
          <p:cNvPr id="50178" name="Picture 2" descr="D:\belgeler\Belgelerim\Perşembe etkinlikleri\Resimler\kucaklaşma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053556"/>
            <a:ext cx="2286000" cy="161925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E026DD81-0352-51A6-FB28-C304E2655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708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Neler oluyor!</a:t>
            </a:r>
          </a:p>
        </p:txBody>
      </p:sp>
      <p:pic>
        <p:nvPicPr>
          <p:cNvPr id="51202" name="Picture 2" descr="D:\belgeler\Belgelerim\Perşembe etkinlikleri\Resimler\z8UBg26g_400x40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743200" y="2034381"/>
            <a:ext cx="3657600" cy="36576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35FB67D7-88A1-F646-3F0F-D37B7CC82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71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Şairin dediği gibi: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Zamanla nasıl değişiyor insan!</a:t>
            </a:r>
            <a:r>
              <a:rPr lang="tr-TR" dirty="0"/>
              <a:t> </a:t>
            </a:r>
            <a:r>
              <a:rPr lang="tr-TR" b="1" dirty="0"/>
              <a:t> </a:t>
            </a:r>
          </a:p>
          <a:p>
            <a:r>
              <a:rPr lang="tr-TR" b="1" dirty="0"/>
              <a:t>Hangi resmime baksam ben değilim.</a:t>
            </a:r>
            <a:endParaRPr lang="tr-TR" dirty="0"/>
          </a:p>
          <a:p>
            <a:r>
              <a:rPr lang="tr-TR" b="1" dirty="0"/>
              <a:t> Nerde o günler, o şevk, o heyecan?</a:t>
            </a:r>
            <a:endParaRPr lang="tr-TR" dirty="0"/>
          </a:p>
          <a:p>
            <a:r>
              <a:rPr lang="tr-TR" b="1" dirty="0"/>
              <a:t> Bu güler yüzlü adam ben değilim;</a:t>
            </a:r>
            <a:endParaRPr lang="tr-TR" dirty="0"/>
          </a:p>
          <a:p>
            <a:r>
              <a:rPr lang="tr-TR" b="1" dirty="0"/>
              <a:t> Yalandır kaygısız olduğum yalan.</a:t>
            </a:r>
            <a:endParaRPr lang="tr-TR" dirty="0"/>
          </a:p>
          <a:p>
            <a:endParaRPr lang="tr-TR" dirty="0"/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AD48A244-AEB2-C332-E8E4-7B1EECDC0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540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Hayal meyal şeylerden ilk aşkımız;</a:t>
            </a:r>
          </a:p>
          <a:p>
            <a:r>
              <a:rPr lang="tr-TR" b="1" dirty="0"/>
              <a:t>Hatırası bile yabancı gelir.</a:t>
            </a:r>
          </a:p>
          <a:p>
            <a:r>
              <a:rPr lang="tr-TR" b="1" dirty="0"/>
              <a:t>Hayata beraber başladığımız,</a:t>
            </a:r>
          </a:p>
          <a:p>
            <a:r>
              <a:rPr lang="tr-TR" b="1" dirty="0"/>
              <a:t>Dostlarla da yollar ayrıldı bir bir;</a:t>
            </a:r>
          </a:p>
          <a:p>
            <a:r>
              <a:rPr lang="tr-TR" b="1" dirty="0"/>
              <a:t>Gittikçe artıyor yalnızlığımız.</a:t>
            </a:r>
            <a:endParaRPr lang="tr-TR" dirty="0"/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C67CBF77-7A00-042A-792A-3FE3B0F58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239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Gökyüzünün başka rengi de varmış!</a:t>
            </a:r>
          </a:p>
          <a:p>
            <a:r>
              <a:rPr lang="tr-TR" b="1" dirty="0"/>
              <a:t>Geç fark ettim taşın sert olduğunu.</a:t>
            </a:r>
          </a:p>
          <a:p>
            <a:r>
              <a:rPr lang="tr-TR" b="1" dirty="0"/>
              <a:t>Su insanı boğar, ateş yakarmış!</a:t>
            </a:r>
          </a:p>
          <a:p>
            <a:r>
              <a:rPr lang="tr-TR" b="1" dirty="0"/>
              <a:t>Her doğan günün bir dert olduğunu,</a:t>
            </a:r>
          </a:p>
          <a:p>
            <a:r>
              <a:rPr lang="tr-TR" b="1" dirty="0"/>
              <a:t>İnsan bu yaşa gelince anlarmış.</a:t>
            </a:r>
            <a:endParaRPr lang="tr-TR" dirty="0"/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F74AD9F4-B767-2A16-34C1-27B9B06BC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433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/>
              <a:t>Ayvanın sarı, narın kırmızı olduğunu fark eden birisinin şu ifadesi şimdiki hâlimi ne de güzel anlatıyor: </a:t>
            </a:r>
          </a:p>
        </p:txBody>
      </p:sp>
      <p:pic>
        <p:nvPicPr>
          <p:cNvPr id="52226" name="Picture 2" descr="D:\belgeler\Belgelerim\Perşembe etkinlikleri\Resimler\2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98939" y="1600200"/>
            <a:ext cx="6746122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F0A2E846-E596-38F1-CB99-E74697C39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921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Nerede o eski günlerim?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i="1" dirty="0"/>
              <a:t>Keşke, gençliğim bir gün dönseydi; </a:t>
            </a:r>
          </a:p>
          <a:p>
            <a:r>
              <a:rPr lang="tr-TR" b="1" i="1" dirty="0"/>
              <a:t>İhtiyarlığın, benim başıma ne kadar hazîn hâller getirdiğini, </a:t>
            </a:r>
          </a:p>
          <a:p>
            <a:r>
              <a:rPr lang="tr-TR" b="1" i="1" dirty="0"/>
              <a:t>ona şekvâ edip, söyleyecektim.”</a:t>
            </a:r>
            <a:endParaRPr lang="tr-TR" dirty="0"/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4631D69D-1C4A-14D8-5122-978696B6E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479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Olmuyor artık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Artık her ne kadar etrafımda dünyanın bütün nimetleri de olsa, </a:t>
            </a:r>
          </a:p>
          <a:p>
            <a:r>
              <a:rPr lang="tr-TR" dirty="0"/>
              <a:t>lüzumu kadarını alıyorum, </a:t>
            </a:r>
          </a:p>
          <a:p>
            <a:r>
              <a:rPr lang="tr-TR" dirty="0"/>
              <a:t>zaten fazlasını da değerlendiremiyorum.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899D67BC-1324-03A6-6B09-823104767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173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düşman görünümlü dost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Günler ayları </a:t>
            </a:r>
          </a:p>
          <a:p>
            <a:r>
              <a:rPr lang="tr-TR" dirty="0"/>
              <a:t>ve yılları kovalarken </a:t>
            </a:r>
          </a:p>
          <a:p>
            <a:r>
              <a:rPr lang="tr-TR" dirty="0"/>
              <a:t>iki dünyanın kapısını aralamakla görevli, düşman görünümlü dost, </a:t>
            </a:r>
          </a:p>
          <a:p>
            <a:r>
              <a:rPr lang="tr-TR" dirty="0"/>
              <a:t>ansızın karşıma geliverdi!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91A64A0E-753E-BFC6-C8DF-356ED3BB3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446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Hz. Hatice’nin göz bebeği,</a:t>
            </a:r>
          </a:p>
        </p:txBody>
      </p:sp>
      <p:pic>
        <p:nvPicPr>
          <p:cNvPr id="13314" name="Picture 2" descr="D:\belgeler\Belgelerim\www.mehmetcetin.de\Resimler\Hatice'nin gülü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571612"/>
            <a:ext cx="6858048" cy="4214842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E45C27ED-3960-F16F-F888-C98DE70BC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281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Gel! dedi, dostça. </a:t>
            </a:r>
            <a:br>
              <a:rPr lang="tr-TR" dirty="0"/>
            </a:br>
            <a:r>
              <a:rPr lang="tr-TR" dirty="0"/>
              <a:t>Yahut bana öyle geldi.</a:t>
            </a:r>
          </a:p>
        </p:txBody>
      </p:sp>
      <p:pic>
        <p:nvPicPr>
          <p:cNvPr id="53250" name="Picture 2" descr="D:\belgeler\Belgelerim\Perşembe etkinlikleri\Resimler\SerdarAcar185.256.46720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352800" y="2643981"/>
            <a:ext cx="2438400" cy="24384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330CE562-E53F-A949-305A-2FA4A0C13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380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Uzattım elimi, </a:t>
            </a:r>
            <a:br>
              <a:rPr lang="tr-TR" dirty="0"/>
            </a:br>
            <a:r>
              <a:rPr lang="tr-TR" dirty="0"/>
              <a:t>tuttu elimden ve…</a:t>
            </a:r>
          </a:p>
        </p:txBody>
      </p:sp>
      <p:pic>
        <p:nvPicPr>
          <p:cNvPr id="54274" name="Picture 2" descr="D:\belgeler\Belgelerim\Perşembe etkinlikleri\Resimler\indir (2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000232" y="2285992"/>
            <a:ext cx="4929222" cy="3000396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18D52420-F03A-8567-9464-772C7D3C1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27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2792"/>
          </a:xfrm>
        </p:spPr>
        <p:txBody>
          <a:bodyPr>
            <a:normAutofit fontScale="90000"/>
          </a:bodyPr>
          <a:lstStyle/>
          <a:p>
            <a:br>
              <a:rPr lang="tr-TR" dirty="0"/>
            </a:br>
            <a:r>
              <a:rPr lang="tr-TR" sz="3600" dirty="0"/>
              <a:t>Dünya tarafından ağlama sesleri gelirken </a:t>
            </a:r>
            <a:br>
              <a:rPr lang="tr-TR" sz="3600" dirty="0"/>
            </a:br>
            <a:r>
              <a:rPr lang="tr-TR" sz="3600" dirty="0"/>
              <a:t>kabir sonrası berzah tarafının </a:t>
            </a:r>
            <a:br>
              <a:rPr lang="tr-TR" sz="3600" dirty="0"/>
            </a:br>
            <a:r>
              <a:rPr lang="tr-TR" sz="3600" dirty="0"/>
              <a:t>ümit verici meçhullüklerini </a:t>
            </a:r>
            <a:br>
              <a:rPr lang="tr-TR" sz="3600" dirty="0"/>
            </a:br>
            <a:r>
              <a:rPr lang="tr-TR" sz="3600" dirty="0"/>
              <a:t>merakla bekliyor buldum kendimi.</a:t>
            </a:r>
            <a:br>
              <a:rPr lang="tr-TR" dirty="0"/>
            </a:br>
            <a:endParaRPr lang="tr-TR" dirty="0"/>
          </a:p>
        </p:txBody>
      </p:sp>
      <p:pic>
        <p:nvPicPr>
          <p:cNvPr id="55298" name="Picture 2" descr="D:\belgeler\Belgelerim\Perşembe etkinlikleri\Resimler\tumblr_ovalpyXP311tmci14o1_1280 (1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95261" y="2643183"/>
            <a:ext cx="5553477" cy="348298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79093B17-C4FD-FD9F-171A-5566668C2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156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Bekleme salonundayım, </a:t>
            </a:r>
            <a:br>
              <a:rPr lang="tr-TR" dirty="0"/>
            </a:br>
            <a:r>
              <a:rPr lang="tr-TR" sz="2700" dirty="0"/>
              <a:t>penceresinden bağ ve bahçeleri seyrediyorum, ümidi içerisinde</a:t>
            </a:r>
          </a:p>
        </p:txBody>
      </p:sp>
      <p:pic>
        <p:nvPicPr>
          <p:cNvPr id="56322" name="Picture 2" descr="D:\belgeler\Belgelerim\Perşembe etkinlikleri\Resimler\36529228-looking-out-an-open-window-to-a-sunny-spring-countryside-landscape-Stock-Photo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00166" y="1857364"/>
            <a:ext cx="6357982" cy="3786214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C0E9AA72-3EC0-544E-5ABD-87A2D67A5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672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Dua, dua, dualar…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O salonun penceresinden, </a:t>
            </a:r>
          </a:p>
          <a:p>
            <a:r>
              <a:rPr lang="tr-TR" dirty="0"/>
              <a:t>beni beklemesini istemediğim </a:t>
            </a:r>
          </a:p>
          <a:p>
            <a:r>
              <a:rPr lang="tr-TR" dirty="0"/>
              <a:t>dünyadaki amelî cezalarımın karşılığı olan </a:t>
            </a:r>
          </a:p>
          <a:p>
            <a:r>
              <a:rPr lang="tr-TR" dirty="0"/>
              <a:t>Cehennemin en sıkıntılı odalarını görmemenin duasını </a:t>
            </a:r>
          </a:p>
          <a:p>
            <a:r>
              <a:rPr lang="tr-TR" dirty="0"/>
              <a:t>ısrarla yapar vaziyetteyim, yalvarırcasına. 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CF45C882-A6FF-4EAC-ED9E-E3F2A3F53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2167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Pişmanım! </a:t>
            </a:r>
            <a:br>
              <a:rPr lang="tr-TR" dirty="0"/>
            </a:br>
            <a:r>
              <a:rPr lang="tr-TR" dirty="0"/>
              <a:t>Daha fazla kulluk yapamadığıma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Ruhumun dili, </a:t>
            </a:r>
          </a:p>
          <a:p>
            <a:r>
              <a:rPr lang="tr-TR" dirty="0"/>
              <a:t>Nebe Suresinin son ayetini nasılda ezberinden sık ve hızla okuyordu, doğrusu şaşırdım kaldım, </a:t>
            </a:r>
          </a:p>
          <a:p>
            <a:r>
              <a:rPr lang="tr-TR" dirty="0"/>
              <a:t>ama ümitvar şekilde: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155501C2-3FE6-6FAA-6CE3-AB34EAA53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668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1" dirty="0"/>
              <a:t>O gün herkes…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-</a:t>
            </a:r>
            <a:r>
              <a:rPr lang="tr-TR" b="1" i="1" dirty="0"/>
              <a:t>“Sizi yakında gelecek böyle bir gün ile uyardık. </a:t>
            </a:r>
          </a:p>
          <a:p>
            <a:r>
              <a:rPr lang="tr-TR" b="1" i="1" dirty="0"/>
              <a:t>O gün herkes eliyle yaptıklarını görür. </a:t>
            </a:r>
          </a:p>
          <a:p>
            <a:r>
              <a:rPr lang="tr-TR" b="1" i="1" dirty="0"/>
              <a:t>İnkârcılar cezanın dehşetinden </a:t>
            </a:r>
          </a:p>
          <a:p>
            <a:r>
              <a:rPr lang="tr-TR" sz="2800" b="1" i="1" u="sng" dirty="0"/>
              <a:t>‘Keşke toprak olaydık’  derler.”</a:t>
            </a:r>
            <a:endParaRPr lang="tr-TR" sz="2800" u="sng" dirty="0"/>
          </a:p>
          <a:p>
            <a:endParaRPr lang="tr-TR" dirty="0"/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8A37C3AB-5BE0-0BB0-973B-6BFC65AC2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556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6600" b="1" dirty="0"/>
              <a:t>Neydi bunlar?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Ayıldım, </a:t>
            </a:r>
          </a:p>
          <a:p>
            <a:r>
              <a:rPr lang="tr-TR" dirty="0"/>
              <a:t>kendime geldiğimde </a:t>
            </a:r>
          </a:p>
          <a:p>
            <a:r>
              <a:rPr lang="tr-TR" dirty="0"/>
              <a:t>dehşet içerisinde yatağımda buldum, </a:t>
            </a:r>
          </a:p>
          <a:p>
            <a:r>
              <a:rPr lang="tr-TR" dirty="0"/>
              <a:t>kendimi. </a:t>
            </a:r>
          </a:p>
          <a:p>
            <a:endParaRPr lang="tr-TR" dirty="0"/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752C7E8D-DDEB-A74B-FFED-7932523F7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905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6000" b="1" dirty="0"/>
              <a:t>Neler oldu?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/>
              <a:t>Bir elimle </a:t>
            </a:r>
          </a:p>
          <a:p>
            <a:r>
              <a:rPr lang="tr-TR" dirty="0"/>
              <a:t>alnımda biriken terleri silerken, </a:t>
            </a:r>
          </a:p>
          <a:p>
            <a:r>
              <a:rPr lang="tr-TR" dirty="0"/>
              <a:t>diğeriyle </a:t>
            </a:r>
          </a:p>
          <a:p>
            <a:r>
              <a:rPr lang="tr-TR" dirty="0"/>
              <a:t>kalbimi bastırıyorum.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585F23C2-201C-EF2D-427E-77AC1DE39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794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5400" b="1" dirty="0"/>
              <a:t>Hemen hızla nasıl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ayağa nasıl kalktım, </a:t>
            </a:r>
          </a:p>
          <a:p>
            <a:r>
              <a:rPr lang="tr-TR" dirty="0"/>
              <a:t>lavaboya nasıl gittim, </a:t>
            </a:r>
          </a:p>
          <a:p>
            <a:r>
              <a:rPr lang="tr-TR" dirty="0"/>
              <a:t>abdesti nasıl aldım </a:t>
            </a:r>
          </a:p>
          <a:p>
            <a:r>
              <a:rPr lang="tr-TR" dirty="0"/>
              <a:t>bilemiyorum!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1FFA78F5-CE48-BB23-BBDA-612C39AFD0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120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dirty="0"/>
            </a:br>
            <a:r>
              <a:rPr lang="tr-TR" dirty="0"/>
              <a:t>Hz. Aişe’nin hiçbir kimse ile paylaşmayacak kadar çok sevdiği,</a:t>
            </a:r>
            <a:br>
              <a:rPr lang="tr-TR" dirty="0"/>
            </a:br>
            <a:endParaRPr lang="tr-TR" dirty="0"/>
          </a:p>
        </p:txBody>
      </p:sp>
      <p:pic>
        <p:nvPicPr>
          <p:cNvPr id="14338" name="Picture 2" descr="D:\belgeler\Belgelerim\www.mehmetcetin.de\Resimler\Ayşe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85852" y="2000240"/>
            <a:ext cx="6643734" cy="3857651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FBEA5701-829C-0DAE-BFFF-8517AFC5D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588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Bildiğim bir şey var</a:t>
            </a:r>
          </a:p>
        </p:txBody>
      </p:sp>
      <p:pic>
        <p:nvPicPr>
          <p:cNvPr id="57346" name="Picture 2" descr="D:\belgeler\Belgelerim\Perşembe etkinlikleri\Resimler\01cde202d972033e4ffcb7e1aaffa0ea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571612"/>
            <a:ext cx="6715172" cy="4357718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EC120487-C63E-D973-C704-A3FA86571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279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Huzurdayım </a:t>
            </a:r>
            <a:br>
              <a:rPr lang="tr-TR" dirty="0"/>
            </a:br>
            <a:r>
              <a:rPr lang="tr-TR" dirty="0"/>
              <a:t>bitmeyen göz yaşlarımla…</a:t>
            </a:r>
          </a:p>
        </p:txBody>
      </p:sp>
      <p:pic>
        <p:nvPicPr>
          <p:cNvPr id="58370" name="Picture 2" descr="D:\belgeler\Belgelerim\Perşembe etkinlikleri\Resimler\namaz-hakkindaki-sir-bilim-insanlarini-secde-ettiriyor-92cbbe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14500" y="1820069"/>
            <a:ext cx="5715000" cy="4086225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A25D4987-100B-D885-FD23-C1678A838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343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Sonu gelmez </a:t>
            </a:r>
            <a:br>
              <a:rPr lang="tr-TR" dirty="0"/>
            </a:br>
            <a:r>
              <a:rPr lang="tr-TR" dirty="0"/>
              <a:t>nedamet dualarımla</a:t>
            </a:r>
          </a:p>
        </p:txBody>
      </p:sp>
      <p:pic>
        <p:nvPicPr>
          <p:cNvPr id="6146" name="Picture 2" descr="D:\belgeler\Belgelerim\Perşembe etkinlikleri\Resimler\man-888591_128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76201" y="1600200"/>
            <a:ext cx="6791597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FC090C6C-EAAA-DD99-1888-EB790EE8F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322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Sonsuz merhamet sahibinin </a:t>
            </a:r>
            <a:br>
              <a:rPr lang="tr-TR" dirty="0"/>
            </a:br>
            <a:r>
              <a:rPr lang="tr-TR" dirty="0"/>
              <a:t>sînesine sığınırken;</a:t>
            </a:r>
          </a:p>
        </p:txBody>
      </p:sp>
      <p:pic>
        <p:nvPicPr>
          <p:cNvPr id="5122" name="Picture 2" descr="D:\belgeler\Belgelerim\Perşembe etkinlikleri\Resimler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43108" y="1857364"/>
            <a:ext cx="4857783" cy="3857651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219A78BF-B6B5-68A9-96E4-F8B29D81D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894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Rabbim!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Benim günahım ne kadar çok olursa olsun, </a:t>
            </a:r>
          </a:p>
          <a:p>
            <a:r>
              <a:rPr lang="tr-TR" dirty="0"/>
              <a:t>Senin affediciliğin daha çoktur, daha büyüktür. </a:t>
            </a:r>
          </a:p>
          <a:p>
            <a:r>
              <a:rPr lang="tr-TR" dirty="0"/>
              <a:t>Sen affetmeyi seversin. </a:t>
            </a:r>
          </a:p>
          <a:p>
            <a:r>
              <a:rPr lang="tr-TR" dirty="0"/>
              <a:t>Kerem eyle de bu günahkâr kulunu affeyle, </a:t>
            </a:r>
          </a:p>
          <a:p>
            <a:r>
              <a:rPr lang="tr-TR" dirty="0"/>
              <a:t>mağfiret eyle. </a:t>
            </a:r>
          </a:p>
          <a:p>
            <a:r>
              <a:rPr lang="tr-TR" dirty="0"/>
              <a:t>Bu Sana hem yakışandır hem de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4E7EAD3B-8FE0-093A-7F96-EC2FE6350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836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8544"/>
          </a:xfrm>
        </p:spPr>
        <p:txBody>
          <a:bodyPr>
            <a:normAutofit fontScale="90000"/>
          </a:bodyPr>
          <a:lstStyle/>
          <a:p>
            <a:r>
              <a:rPr lang="tr-TR" dirty="0"/>
              <a:t>-“Allah’ın rahmetinden ümid kesilmez” emrinin icabı en son duamdır, </a:t>
            </a:r>
            <a:br>
              <a:rPr lang="tr-TR" dirty="0"/>
            </a:br>
            <a:r>
              <a:rPr lang="tr-TR" dirty="0"/>
              <a:t>medet ya Rab!...</a:t>
            </a:r>
            <a:br>
              <a:rPr lang="tr-TR" dirty="0"/>
            </a:br>
            <a:endParaRPr lang="tr-TR" dirty="0"/>
          </a:p>
        </p:txBody>
      </p:sp>
      <p:pic>
        <p:nvPicPr>
          <p:cNvPr id="4099" name="Picture 3" descr="D:\belgeler\Belgelerim\Perşembe etkinlikleri\Resimler\Cl1nznsWQAA6vKH (1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71499" y="2643181"/>
            <a:ext cx="6601001" cy="378619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AC9BAFD5-D71C-981B-0781-CCFD0551C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068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Artık </a:t>
            </a:r>
            <a:br>
              <a:rPr lang="tr-TR" dirty="0"/>
            </a:br>
            <a:r>
              <a:rPr lang="tr-TR" dirty="0"/>
              <a:t>yeni bir hayat, beni bekliyor,</a:t>
            </a:r>
          </a:p>
        </p:txBody>
      </p:sp>
      <p:pic>
        <p:nvPicPr>
          <p:cNvPr id="3074" name="Picture 2" descr="D:\belgeler\Belgelerim\Perşembe etkinlikleri\Resimler\sunrise-1756274_960_72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4D439D4D-EFA0-B67A-0BAB-ACCF81C07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04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tr-TR" sz="2800" dirty="0"/>
            </a:br>
            <a:endParaRPr lang="tr-TR" sz="28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3643314"/>
            <a:ext cx="8229600" cy="2482849"/>
          </a:xfrm>
        </p:spPr>
        <p:txBody>
          <a:bodyPr/>
          <a:lstStyle/>
          <a:p>
            <a:r>
              <a:rPr lang="tr-TR" dirty="0"/>
              <a:t>Hoşça kalın, </a:t>
            </a:r>
            <a:br>
              <a:rPr lang="tr-TR" dirty="0"/>
            </a:br>
            <a:endParaRPr lang="tr-TR" dirty="0"/>
          </a:p>
          <a:p>
            <a:r>
              <a:rPr lang="tr-TR" dirty="0"/>
              <a:t>Allah ile olun!</a:t>
            </a:r>
          </a:p>
        </p:txBody>
      </p:sp>
      <p:pic>
        <p:nvPicPr>
          <p:cNvPr id="5" name="Picture 2" descr="D:\belgeler\Belgelerim\Perşembe etkinlikleri\Resimler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857232"/>
            <a:ext cx="5500725" cy="2500329"/>
          </a:xfrm>
          <a:prstGeom prst="rect">
            <a:avLst/>
          </a:prstGeom>
          <a:noFill/>
        </p:spPr>
      </p:pic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C4351535-1437-2003-581D-D2D6456A1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27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Teşekkürler.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Mehmet Çetin</a:t>
            </a:r>
          </a:p>
          <a:p>
            <a:r>
              <a:rPr lang="tr-TR" dirty="0"/>
              <a:t>13.12.2017 Bostanlı İzmir</a:t>
            </a:r>
          </a:p>
          <a:p>
            <a:endParaRPr lang="tr-TR" dirty="0"/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052C8521-7D69-685F-8E53-E85FFD97D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81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Hayatın özeti</a:t>
            </a:r>
          </a:p>
        </p:txBody>
      </p:sp>
      <p:pic>
        <p:nvPicPr>
          <p:cNvPr id="4" name="Hayatın özeti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43042" y="2143116"/>
            <a:ext cx="5786478" cy="3214710"/>
          </a:xfrm>
          <a:prstGeom prst="rect">
            <a:avLst/>
          </a:prstGeom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90ABB167-C7D9-0808-13CA-95C91E4B5F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372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Hz. Hasan ve Hüseyin’in dedeleri,</a:t>
            </a:r>
          </a:p>
        </p:txBody>
      </p:sp>
      <p:pic>
        <p:nvPicPr>
          <p:cNvPr id="15362" name="Picture 2" descr="D:\belgeler\Belgelerim\www.mehmetcetin.de\Resimler\iki gül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643051"/>
            <a:ext cx="6858048" cy="3857652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7A4E9F37-2670-CEDD-9EF8-525A8766C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321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Ümmetin yegane peygamberi,</a:t>
            </a:r>
          </a:p>
        </p:txBody>
      </p:sp>
      <p:pic>
        <p:nvPicPr>
          <p:cNvPr id="1026" name="Picture 2" descr="C:\Users\mehmet\Desktop\Perşembe etkinlikleri\Resimler\18011224_457487991260397_5844142998731882496_n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C040E497-34B7-3C0F-ADB8-9C920E121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237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dirty="0"/>
            </a:br>
            <a:r>
              <a:rPr lang="tr-TR" dirty="0"/>
              <a:t>Hz. Muhammed (asm)’in nuru idi, ilk yaratılan.</a:t>
            </a:r>
            <a:br>
              <a:rPr lang="tr-TR" dirty="0"/>
            </a:br>
            <a:endParaRPr lang="tr-TR" dirty="0"/>
          </a:p>
        </p:txBody>
      </p:sp>
      <p:pic>
        <p:nvPicPr>
          <p:cNvPr id="2050" name="Picture 2" descr="C:\Users\mehmet\Desktop\Perşembe etkinlikleri\Resimler\nur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49654" y="1600200"/>
            <a:ext cx="6044692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DDE9075E-E550-2EAE-D18E-EE5A6CF7A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577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25800"/>
          </a:xfrm>
        </p:spPr>
        <p:txBody>
          <a:bodyPr/>
          <a:lstStyle/>
          <a:p>
            <a:r>
              <a:rPr lang="tr-TR" dirty="0"/>
              <a:t>  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4143380"/>
            <a:ext cx="8229600" cy="1982783"/>
          </a:xfrm>
        </p:spPr>
        <p:txBody>
          <a:bodyPr>
            <a:normAutofit fontScale="85000" lnSpcReduction="10000"/>
          </a:bodyPr>
          <a:lstStyle/>
          <a:p>
            <a:r>
              <a:rPr lang="tr-TR" dirty="0"/>
              <a:t>Ve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tr-TR" b="1" i="1" dirty="0">
                <a:latin typeface="Georgia" panose="02040502050405020303" pitchFamily="18" charset="0"/>
              </a:rPr>
              <a:t>Ben bilinmez bir gizli hazine idim. </a:t>
            </a:r>
          </a:p>
          <a:p>
            <a:r>
              <a:rPr lang="tr-TR" b="1" i="1" dirty="0">
                <a:latin typeface="Georgia" panose="02040502050405020303" pitchFamily="18" charset="0"/>
              </a:rPr>
              <a:t>Bilinmek istedim, bu mevcudatı yarattım</a:t>
            </a:r>
            <a:r>
              <a:rPr lang="tr-TR" b="1" i="1" dirty="0"/>
              <a:t>.» </a:t>
            </a:r>
            <a:r>
              <a:rPr lang="tr-TR" dirty="0"/>
              <a:t>mealindeki Kudsî Hadiste belirtildiği üzere önce </a:t>
            </a:r>
          </a:p>
          <a:p>
            <a:r>
              <a:rPr lang="tr-TR" dirty="0"/>
              <a:t>Hz. Âdem’i (as), sonra Hz. Havva’yı yarattı.</a:t>
            </a:r>
          </a:p>
        </p:txBody>
      </p:sp>
      <p:pic>
        <p:nvPicPr>
          <p:cNvPr id="3074" name="Picture 2" descr="C:\Users\mehmet\Desktop\Perşembe etkinlikleri\Resimler\ilk yaratıl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500042"/>
            <a:ext cx="4929222" cy="3500438"/>
          </a:xfrm>
          <a:prstGeom prst="rect">
            <a:avLst/>
          </a:prstGeom>
          <a:noFill/>
        </p:spPr>
      </p:pic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CA7FDCCC-772B-665D-8154-71070A551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719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Sizi bir seyahate dâvet ediyoruz.</a:t>
            </a:r>
            <a:br>
              <a:rPr lang="tr-TR" dirty="0"/>
            </a:br>
            <a:endParaRPr lang="tr-TR" dirty="0"/>
          </a:p>
        </p:txBody>
      </p:sp>
      <p:pic>
        <p:nvPicPr>
          <p:cNvPr id="6" name="Picture 2" descr="D:\belgeler\Belgelerim\www.mehmetcetin.de\Resimler\baba1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28662" y="1357298"/>
            <a:ext cx="7215238" cy="4429156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EC4E8A90-E527-AD13-4C38-7493D183A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25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dirty="0"/>
            </a:br>
            <a:r>
              <a:rPr lang="tr-TR" dirty="0"/>
              <a:t>Onları bir imtihana tâbi tutmak üzere dünyaya indirdi.</a:t>
            </a:r>
            <a:br>
              <a:rPr lang="tr-TR" dirty="0"/>
            </a:br>
            <a:endParaRPr lang="tr-TR" dirty="0"/>
          </a:p>
        </p:txBody>
      </p:sp>
      <p:pic>
        <p:nvPicPr>
          <p:cNvPr id="4098" name="Picture 2" descr="C:\Users\mehmet\Desktop\Perşembe etkinlikleri\Resimler\dunya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400300" y="1691481"/>
            <a:ext cx="4343400" cy="43434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42A6FFDF-E765-6E11-AD5C-1F064FFB4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512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İnsanoğlunun bu âlemdeki imtihanı başladı.</a:t>
            </a:r>
          </a:p>
        </p:txBody>
      </p:sp>
      <p:pic>
        <p:nvPicPr>
          <p:cNvPr id="5122" name="Picture 2" descr="C:\Users\mehmet\Desktop\Perşembe etkinlikleri\Resimler\İnsan ve imtihan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28794" y="1785926"/>
            <a:ext cx="5357850" cy="428628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1749D46D-6588-9852-9B43-BFA7DE633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65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857488" y="274638"/>
            <a:ext cx="3214710" cy="2368544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857496"/>
            <a:ext cx="8229600" cy="3268667"/>
          </a:xfrm>
        </p:spPr>
        <p:txBody>
          <a:bodyPr/>
          <a:lstStyle/>
          <a:p>
            <a:r>
              <a:rPr lang="tr-TR" dirty="0"/>
              <a:t>Dünyaya gelen her doğumdaki</a:t>
            </a:r>
            <a:br>
              <a:rPr lang="tr-TR" dirty="0"/>
            </a:br>
            <a:r>
              <a:rPr lang="tr-TR" dirty="0"/>
              <a:t> ikiz evlâdın kız ve erkeklerini </a:t>
            </a:r>
            <a:br>
              <a:rPr lang="tr-TR" dirty="0"/>
            </a:br>
            <a:r>
              <a:rPr lang="tr-TR" dirty="0"/>
              <a:t>o günün şartları icabı; </a:t>
            </a:r>
            <a:br>
              <a:rPr lang="tr-TR" dirty="0"/>
            </a:br>
            <a:r>
              <a:rPr lang="tr-TR" dirty="0"/>
              <a:t>önceki sonraki batındakileri</a:t>
            </a:r>
            <a:br>
              <a:rPr lang="tr-TR" dirty="0"/>
            </a:br>
            <a:r>
              <a:rPr lang="tr-TR" dirty="0"/>
              <a:t>çaprazlama evlendirilmesi ile </a:t>
            </a:r>
            <a:br>
              <a:rPr lang="tr-TR" dirty="0"/>
            </a:br>
            <a:r>
              <a:rPr lang="tr-TR" dirty="0"/>
              <a:t>neslin devamı sağlanmış oldu</a:t>
            </a:r>
          </a:p>
          <a:p>
            <a:endParaRPr lang="tr-TR" dirty="0"/>
          </a:p>
        </p:txBody>
      </p:sp>
      <p:pic>
        <p:nvPicPr>
          <p:cNvPr id="5" name="Picture 2" descr="C:\Users\mehmet\Desktop\Perşembe etkinlikleri\Resimler\evlilik-yardimi-ve-izni-uygulama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500043"/>
            <a:ext cx="3214710" cy="1928825"/>
          </a:xfrm>
          <a:prstGeom prst="rect">
            <a:avLst/>
          </a:prstGeom>
          <a:noFill/>
        </p:spPr>
      </p:pic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425DF9EB-71C6-C97B-1051-F6891EAC2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498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dirty="0"/>
            </a:br>
            <a:r>
              <a:rPr lang="tr-TR" sz="3100" dirty="0"/>
              <a:t>Artık insanlık çoğalıyor ve menfaatler çarpışıyor, imtihanlar değişik şekillerde devam edip gidiyordu.</a:t>
            </a:r>
          </a:p>
        </p:txBody>
      </p:sp>
      <p:pic>
        <p:nvPicPr>
          <p:cNvPr id="8194" name="Picture 2" descr="C:\Users\mehmet\Desktop\Perşembe etkinlikleri\Resimler\Menfaat-Sözleri-Menfaat-İle-İle-İlgili-Sözler-Çıkarcı-Sözleri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14500" y="2051050"/>
            <a:ext cx="5715000" cy="38100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D05E4946-3F42-0F27-2BE3-055C81C2A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122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dirty="0"/>
              <a:t>Azgınlığın sınırı aştığı dönem ve devirlerde </a:t>
            </a:r>
            <a:br>
              <a:rPr lang="tr-TR" sz="3200" dirty="0"/>
            </a:br>
            <a:r>
              <a:rPr lang="tr-TR" sz="3200" dirty="0"/>
              <a:t>peygamberler geliyordu.</a:t>
            </a:r>
          </a:p>
        </p:txBody>
      </p:sp>
      <p:pic>
        <p:nvPicPr>
          <p:cNvPr id="9218" name="Picture 2" descr="C:\Users\mehmet\Desktop\Perşembe etkinlikleri\Resimler\mesneviye_gore_peygamber_ahlaki2-702x336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28725" y="2320131"/>
            <a:ext cx="6686550" cy="32004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08F6A81B-C9A9-060A-43E0-9B97CDD09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543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285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928934"/>
            <a:ext cx="8229600" cy="3197229"/>
          </a:xfrm>
        </p:spPr>
        <p:txBody>
          <a:bodyPr>
            <a:normAutofit fontScale="92500"/>
          </a:bodyPr>
          <a:lstStyle/>
          <a:p>
            <a:r>
              <a:rPr lang="tr-TR" sz="2800" dirty="0"/>
              <a:t>Önceki peygamberlerin öncü olarak gelip de </a:t>
            </a:r>
          </a:p>
          <a:p>
            <a:r>
              <a:rPr lang="tr-TR" sz="2800" dirty="0"/>
              <a:t>zemin hazırlayıp müjde verdiği </a:t>
            </a:r>
          </a:p>
          <a:p>
            <a:r>
              <a:rPr lang="tr-TR" sz="2800" dirty="0"/>
              <a:t>Resul-i Ekrem’in de (asm) gelme, </a:t>
            </a:r>
          </a:p>
          <a:p>
            <a:r>
              <a:rPr lang="tr-TR" sz="2800" dirty="0"/>
              <a:t>peygamberliğini uygulama, </a:t>
            </a:r>
          </a:p>
          <a:p>
            <a:r>
              <a:rPr lang="tr-TR" sz="2800" dirty="0"/>
              <a:t>Kur’ân-ı Kerim’i insanlara iletme, </a:t>
            </a:r>
          </a:p>
          <a:p>
            <a:r>
              <a:rPr lang="tr-TR" sz="2800" dirty="0"/>
              <a:t>Sünnet-i Seniyyesini uygulayıp gösterme zamanı gelmişti.</a:t>
            </a:r>
          </a:p>
        </p:txBody>
      </p:sp>
      <p:pic>
        <p:nvPicPr>
          <p:cNvPr id="10242" name="Picture 2" descr="C:\Users\mehmet\Desktop\Perşembe etkinlikleri\Resimler\mutlu-doğum-peygamberimiz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285728"/>
            <a:ext cx="7072362" cy="2571768"/>
          </a:xfrm>
          <a:prstGeom prst="rect">
            <a:avLst/>
          </a:prstGeom>
          <a:noFill/>
        </p:spPr>
      </p:pic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094462CA-01A2-889E-B848-9B0B34D8B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925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/>
              <a:t>O da (asm) vazifesini yaptı ve ümmetinin hicran gözyaşları arasında ebedî âleme, göçtü.</a:t>
            </a:r>
          </a:p>
        </p:txBody>
      </p:sp>
      <p:pic>
        <p:nvPicPr>
          <p:cNvPr id="11266" name="Picture 2" descr="C:\Users\mehmet\Desktop\Perşembe etkinlikleri\Resimler\2e758e75d04bd8b8fd0171798a89faad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28750" y="2196306"/>
            <a:ext cx="6286500" cy="333375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A4FC0262-DB6C-95AF-8203-7FAB0BD98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162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dirty="0"/>
              <a:t>Ardından gelen asfiya, </a:t>
            </a:r>
            <a:r>
              <a:rPr lang="tr-TR" sz="3200" dirty="0" err="1"/>
              <a:t>müçtehid</a:t>
            </a:r>
            <a:r>
              <a:rPr lang="tr-TR" sz="3200" dirty="0"/>
              <a:t>, </a:t>
            </a:r>
            <a:r>
              <a:rPr lang="tr-TR" sz="3200" dirty="0" err="1"/>
              <a:t>müceddid</a:t>
            </a:r>
            <a:r>
              <a:rPr lang="tr-TR" sz="3200" dirty="0"/>
              <a:t>, şah, </a:t>
            </a:r>
            <a:r>
              <a:rPr lang="tr-TR" sz="3200" dirty="0" err="1"/>
              <a:t>aktab</a:t>
            </a:r>
            <a:r>
              <a:rPr lang="tr-TR" sz="3200" dirty="0"/>
              <a:t>, </a:t>
            </a:r>
            <a:r>
              <a:rPr lang="tr-TR" sz="3200" dirty="0" err="1"/>
              <a:t>kutub</a:t>
            </a:r>
            <a:r>
              <a:rPr lang="tr-TR" sz="3200" dirty="0"/>
              <a:t> ve evliyaların her biri,</a:t>
            </a:r>
            <a:br>
              <a:rPr lang="tr-TR" sz="3200" dirty="0"/>
            </a:br>
            <a:r>
              <a:rPr lang="tr-TR" sz="3200" dirty="0"/>
              <a:t> tebliğini yaptılar, gittiler.</a:t>
            </a:r>
          </a:p>
        </p:txBody>
      </p:sp>
      <p:pic>
        <p:nvPicPr>
          <p:cNvPr id="12290" name="Picture 2" descr="C:\Users\mehmet\Desktop\Perşembe etkinlikleri\Resimler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14022" y="1785938"/>
            <a:ext cx="7715956" cy="4340225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98092792-5821-DA85-2644-EF637B847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502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Allah, onlardan razı olsun. Amin.</a:t>
            </a:r>
          </a:p>
        </p:txBody>
      </p:sp>
      <p:pic>
        <p:nvPicPr>
          <p:cNvPr id="13314" name="Picture 2" descr="C:\Users\mehmet\Desktop\Perşembe etkinlikleri\Resimler\islami resimli guzel sozler14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829594"/>
            <a:ext cx="6858000" cy="4067175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7F027834-55B7-D3C1-DE04-1632D393B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706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Ve devam eden zaman şeridinin bir karesinde, nihayet</a:t>
            </a:r>
          </a:p>
        </p:txBody>
      </p:sp>
      <p:pic>
        <p:nvPicPr>
          <p:cNvPr id="14338" name="Picture 2" descr="C:\Users\mehmet\Desktop\Perşembe etkinlikleri\Resimler\ol.0233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76375" y="1939131"/>
            <a:ext cx="6191250" cy="38481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248C4E40-64CE-5211-6954-2DC90362D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571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Başlangıcı ve sonucu henüz bilinmeyen bir yolculuğa.</a:t>
            </a:r>
          </a:p>
        </p:txBody>
      </p:sp>
      <p:pic>
        <p:nvPicPr>
          <p:cNvPr id="2051" name="Picture 3" descr="D:\belgeler\Belgelerim\www.mehmetcetin.de\Resimler\ayrılık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14348" y="1928802"/>
            <a:ext cx="7715304" cy="4143404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E6DE1AA1-DC4B-2713-47DD-1C3976CA1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55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şefkat dolu gözyaşları altında </a:t>
            </a:r>
            <a:r>
              <a:rPr lang="tr-TR" b="1" dirty="0"/>
              <a:t>annemin kucağında kendimi buldum!</a:t>
            </a:r>
          </a:p>
        </p:txBody>
      </p:sp>
      <p:pic>
        <p:nvPicPr>
          <p:cNvPr id="15362" name="Picture 2" descr="C:\Users\mehmet\Desktop\Perşembe etkinlikleri\Resimler\20121101171230913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75405" y="1600200"/>
            <a:ext cx="6793190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290D519C-C2B0-9F9C-5A46-95A50C7E4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644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b="1" dirty="0"/>
              <a:t>«Müjdeler olsun sana ki </a:t>
            </a:r>
            <a:br>
              <a:rPr lang="tr-TR" sz="3200" dirty="0"/>
            </a:br>
            <a:r>
              <a:rPr lang="tr-TR" sz="3200" dirty="0"/>
              <a:t>aylardır beklediğin, merak ettiğin, özlediğin </a:t>
            </a:r>
            <a:r>
              <a:rPr lang="tr-TR" sz="3200" b="1" dirty="0"/>
              <a:t>evlâdın geldi!», </a:t>
            </a:r>
            <a:r>
              <a:rPr lang="tr-TR" sz="3200" dirty="0"/>
              <a:t>dediler.</a:t>
            </a:r>
          </a:p>
        </p:txBody>
      </p:sp>
      <p:pic>
        <p:nvPicPr>
          <p:cNvPr id="16386" name="Picture 2" descr="C:\Users\mehmet\Desktop\Perşembe etkinlikleri\Resimler\66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78675" y="1857375"/>
            <a:ext cx="6186649" cy="4268788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149D8554-1AF7-9981-F999-C0D6E2FD3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198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/>
              <a:t>Buyur!</a:t>
            </a:r>
            <a:r>
              <a:rPr lang="tr-TR" dirty="0"/>
              <a:t> </a:t>
            </a:r>
            <a:br>
              <a:rPr lang="tr-TR" dirty="0"/>
            </a:br>
            <a:r>
              <a:rPr lang="tr-TR" sz="3100" dirty="0"/>
              <a:t>diyorlardı,</a:t>
            </a:r>
          </a:p>
        </p:txBody>
      </p:sp>
      <p:pic>
        <p:nvPicPr>
          <p:cNvPr id="17410" name="Picture 2" descr="C:\Users\mehmet\Desktop\Perşembe etkinlikleri\Resimler\Aramıza_hoşgeldin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71538" y="1714488"/>
            <a:ext cx="7143800" cy="3786214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B8B7E78B-C92C-9C0A-2D64-8BB82B51C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71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Doğrusu ikimiz de çok heyecanlı idik.</a:t>
            </a:r>
          </a:p>
        </p:txBody>
      </p:sp>
      <p:pic>
        <p:nvPicPr>
          <p:cNvPr id="18434" name="Picture 2" descr="C:\Users\mehmet\Desktop\Perşembe etkinlikleri\Resimler\7438988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85852" y="1714488"/>
            <a:ext cx="6429420" cy="428628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8F90DC44-4690-80FA-3B9D-0ED19FE81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340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Ama bir gerçek var ki </a:t>
            </a:r>
            <a:br>
              <a:rPr lang="tr-TR" dirty="0"/>
            </a:br>
            <a:r>
              <a:rPr lang="tr-TR" dirty="0"/>
              <a:t>bendeki, tam acemi bir heyecan idi.</a:t>
            </a:r>
          </a:p>
        </p:txBody>
      </p:sp>
      <p:pic>
        <p:nvPicPr>
          <p:cNvPr id="19458" name="Picture 2" descr="C:\Users\mehmet\Desktop\Resimler\03.03.2017 eşimin eski cebi\whapsaaptan\IMG-20160630-WA0007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CDA003D9-4755-EECD-820A-944699190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603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dirty="0"/>
              <a:t>Hemen her şeye acemice. </a:t>
            </a:r>
            <a:br>
              <a:rPr lang="tr-TR" sz="3200" dirty="0"/>
            </a:br>
            <a:r>
              <a:rPr lang="tr-TR" sz="2400" dirty="0"/>
              <a:t>Anne karnında her ne kadar emme talimi ettirilsem de </a:t>
            </a:r>
            <a:br>
              <a:rPr lang="tr-TR" sz="2400" dirty="0"/>
            </a:br>
            <a:r>
              <a:rPr lang="tr-TR" sz="3200" dirty="0"/>
              <a:t>yine acemi idim.</a:t>
            </a:r>
          </a:p>
        </p:txBody>
      </p:sp>
      <p:pic>
        <p:nvPicPr>
          <p:cNvPr id="20483" name="Picture 3" descr="C:\Users\mehmet\Desktop\Perşembe etkinlikleri\Resimler\hqdefault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286000" y="2148681"/>
            <a:ext cx="4572000" cy="34290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14D90198-0EC5-6EE7-FEAA-C11A74B02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886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2400" dirty="0"/>
              <a:t>Bereket versin ki annemin usta elleri, </a:t>
            </a:r>
            <a:br>
              <a:rPr lang="tr-TR" sz="2400" dirty="0"/>
            </a:br>
            <a:r>
              <a:rPr lang="tr-TR" sz="2400" dirty="0"/>
              <a:t>açığımı kapatıyordu, tıpkı ömrümün bütün hata ve eksikliklerinde </a:t>
            </a:r>
            <a:br>
              <a:rPr lang="tr-TR" sz="2400" dirty="0"/>
            </a:br>
            <a:r>
              <a:rPr lang="tr-TR" sz="2400" dirty="0"/>
              <a:t>yardımcı olduğu gibi.</a:t>
            </a:r>
          </a:p>
        </p:txBody>
      </p:sp>
      <p:pic>
        <p:nvPicPr>
          <p:cNvPr id="21506" name="Picture 2" descr="C:\Users\mehmet\Desktop\Resimler\03.03.2017 eşimin eski cebi\whapsaaptan\IMG-20160703-WA0011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50620" y="1600200"/>
            <a:ext cx="8042759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68FE3A66-1227-E9E6-5DDC-DF85095A8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184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200" dirty="0"/>
              <a:t>Annelik böyle bir şey mi idi, </a:t>
            </a:r>
            <a:br>
              <a:rPr lang="tr-TR" sz="3200" dirty="0"/>
            </a:br>
            <a:r>
              <a:rPr lang="tr-TR" sz="3200" dirty="0"/>
              <a:t>henüz bilemiyorum, </a:t>
            </a:r>
            <a:br>
              <a:rPr lang="tr-TR" sz="3200" dirty="0"/>
            </a:br>
            <a:r>
              <a:rPr lang="tr-TR" sz="3200" dirty="0"/>
              <a:t>zira dünyaya geleli birkaç dakika olmuştu.</a:t>
            </a:r>
          </a:p>
        </p:txBody>
      </p:sp>
      <p:pic>
        <p:nvPicPr>
          <p:cNvPr id="22530" name="Picture 2" descr="C:\Users\mehmet\Desktop\Perşembe etkinlikleri\Resimler\yeni-dogan-bebek-660x33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A2A60D48-2C25-148B-4B96-27F7B128F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802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8544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643182"/>
            <a:ext cx="8229600" cy="3482981"/>
          </a:xfrm>
        </p:spPr>
        <p:txBody>
          <a:bodyPr/>
          <a:lstStyle/>
          <a:p>
            <a:r>
              <a:rPr lang="tr-TR" dirty="0"/>
              <a:t>Ne var ki bunu; </a:t>
            </a:r>
          </a:p>
          <a:p>
            <a:r>
              <a:rPr lang="tr-TR" dirty="0"/>
              <a:t>bir ilk günümde, </a:t>
            </a:r>
          </a:p>
          <a:p>
            <a:r>
              <a:rPr lang="tr-TR" dirty="0"/>
              <a:t>bir de dünyadan ayrılırken, </a:t>
            </a:r>
          </a:p>
          <a:p>
            <a:r>
              <a:rPr lang="tr-TR" i="1" dirty="0"/>
              <a:t>“Daha yeni gelmiştim, ne çabuk geçti!”</a:t>
            </a:r>
            <a:r>
              <a:rPr lang="tr-TR" dirty="0"/>
              <a:t>diyerek, </a:t>
            </a:r>
          </a:p>
          <a:p>
            <a:r>
              <a:rPr lang="tr-TR" dirty="0"/>
              <a:t>musalla taşına uzattıklarında anlamıştım.</a:t>
            </a:r>
          </a:p>
        </p:txBody>
      </p:sp>
      <p:pic>
        <p:nvPicPr>
          <p:cNvPr id="23554" name="Picture 2" descr="C:\Users\mehmet\Desktop\Perşembe etkinlikleri\Resimler\1025152_2b85bdcf94bb495b8f9bca559398f0d2_600x6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285728"/>
            <a:ext cx="3714776" cy="2357454"/>
          </a:xfrm>
          <a:prstGeom prst="rect">
            <a:avLst/>
          </a:prstGeom>
          <a:noFill/>
        </p:spPr>
      </p:pic>
      <p:pic>
        <p:nvPicPr>
          <p:cNvPr id="23555" name="Picture 3" descr="C:\Users\mehmet\Desktop\Perşembe etkinlikleri\Resimler\b-570140-musalla_yazısı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285729"/>
            <a:ext cx="3929090" cy="2357454"/>
          </a:xfrm>
          <a:prstGeom prst="rect">
            <a:avLst/>
          </a:prstGeom>
          <a:noFill/>
        </p:spPr>
      </p:pic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19E70519-2560-1FFF-D664-208D15EF5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350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Evet, hayat kesinlikle durmuyor. </a:t>
            </a:r>
            <a:br>
              <a:rPr lang="tr-TR" dirty="0"/>
            </a:br>
            <a:r>
              <a:rPr lang="tr-TR" dirty="0"/>
              <a:t>Ömür çabuk geçiyor.</a:t>
            </a:r>
          </a:p>
        </p:txBody>
      </p:sp>
      <p:pic>
        <p:nvPicPr>
          <p:cNvPr id="24578" name="Picture 2" descr="C:\Users\mehmet\Desktop\Perşembe etkinlikleri\Resimler\2786227-adim-adim-omur-geciyor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357422" y="1928802"/>
            <a:ext cx="4214842" cy="3857652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EFF33EB2-9521-A82E-3C2E-68386862D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543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dirty="0">
                <a:latin typeface="Times New Roman" pitchFamily="18" charset="0"/>
                <a:cs typeface="Times New Roman" pitchFamily="18" charset="0"/>
              </a:rPr>
              <a:t>Ama bu yolculuğun bazı kısımlarında kendinizle karşılaşma ihtimaliniz kuvvetlidir. </a:t>
            </a:r>
          </a:p>
        </p:txBody>
      </p:sp>
      <p:pic>
        <p:nvPicPr>
          <p:cNvPr id="9" name="Picture 2" descr="D:\belgeler\Belgelerim\www.mehmetcetin.de\Resimler\bahar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00750" y="1600200"/>
            <a:ext cx="7342500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6ACB1146-0AF8-C55C-AE96-385BD1A26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597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9723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3714752"/>
            <a:ext cx="8229600" cy="2411411"/>
          </a:xfrm>
        </p:spPr>
        <p:txBody>
          <a:bodyPr>
            <a:normAutofit lnSpcReduction="10000"/>
          </a:bodyPr>
          <a:lstStyle/>
          <a:p>
            <a:r>
              <a:rPr lang="tr-TR" sz="2800" dirty="0"/>
              <a:t>-İlk emme, </a:t>
            </a:r>
          </a:p>
          <a:p>
            <a:r>
              <a:rPr lang="tr-TR" sz="2800" dirty="0"/>
              <a:t>-ilk gülme, </a:t>
            </a:r>
          </a:p>
          <a:p>
            <a:r>
              <a:rPr lang="tr-TR" sz="2800" dirty="0"/>
              <a:t>-ilk ağlama, </a:t>
            </a:r>
          </a:p>
          <a:p>
            <a:r>
              <a:rPr lang="tr-TR" sz="2800" dirty="0"/>
              <a:t>-ilk emekleme, </a:t>
            </a:r>
          </a:p>
          <a:p>
            <a:r>
              <a:rPr lang="tr-TR" sz="2800" dirty="0"/>
              <a:t>-ilk yürüme hatıraları resimlerle kayda geçiyordu.</a:t>
            </a:r>
          </a:p>
          <a:p>
            <a:endParaRPr lang="tr-TR" dirty="0"/>
          </a:p>
        </p:txBody>
      </p:sp>
      <p:pic>
        <p:nvPicPr>
          <p:cNvPr id="25602" name="Picture 2" descr="C:\Users\mehmet\Desktop\Perşembe etkinlikleri\Resimler\omur-de-olum-de-bir-sefere-mahsustur-h1473356243-82ff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7167"/>
            <a:ext cx="8286807" cy="3286147"/>
          </a:xfrm>
          <a:prstGeom prst="rect">
            <a:avLst/>
          </a:prstGeom>
          <a:noFill/>
        </p:spPr>
      </p:pic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B3C2DC42-098D-03C1-B184-86668E9B4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061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br>
              <a:rPr lang="tr-TR" sz="3600" dirty="0"/>
            </a:br>
            <a:r>
              <a:rPr lang="tr-TR" sz="3100" dirty="0"/>
              <a:t>-Herkes, benim hizmetimde, hepsi benimle ilgileniyor, </a:t>
            </a:r>
            <a:br>
              <a:rPr lang="tr-TR" sz="3100" dirty="0"/>
            </a:br>
            <a:r>
              <a:rPr lang="tr-TR" sz="3100" dirty="0"/>
              <a:t>ailemin, şimdilik küçük kralı veya kraliçesi idim.</a:t>
            </a:r>
            <a:br>
              <a:rPr lang="tr-TR" sz="3100" dirty="0"/>
            </a:br>
            <a:endParaRPr lang="tr-TR" sz="3100" dirty="0"/>
          </a:p>
        </p:txBody>
      </p:sp>
      <p:pic>
        <p:nvPicPr>
          <p:cNvPr id="1026" name="Picture 2" descr="D:\belgeler\Belgelerim\Perşembe etkinlikleri\Resimler\kral bebek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000232" y="1928813"/>
            <a:ext cx="4670443" cy="419735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B0DA9A9D-7247-FE16-DBD9-4E9E8ABCC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212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/>
              <a:t>Bunun böyle devam edeceğini düşünüyor, olumsuzluklar hiç aklıma gelmiyordu.</a:t>
            </a:r>
          </a:p>
        </p:txBody>
      </p:sp>
      <p:pic>
        <p:nvPicPr>
          <p:cNvPr id="1026" name="Picture 2" descr="C:\Users\mehmet\Desktop\Resimler\18.09.2016\20160806_20110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83C93D3C-AB41-7C47-0A51-49F0F2D33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615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Sevildikçe seviniyor, sevindikçe mutlu oluyor ve laf aramızda şımarıyordum.</a:t>
            </a:r>
          </a:p>
        </p:txBody>
      </p:sp>
      <p:pic>
        <p:nvPicPr>
          <p:cNvPr id="2050" name="Picture 2" descr="D:\belgeler\Belgelerim\Perşembe etkinlikleri\Resimler\baby-2604853_128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785926"/>
            <a:ext cx="7000924" cy="4143404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605A5159-E929-32E2-30A0-B41F1E96B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660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İlkokulun ilk günü bambaşka idi.</a:t>
            </a:r>
          </a:p>
        </p:txBody>
      </p:sp>
      <p:pic>
        <p:nvPicPr>
          <p:cNvPr id="1026" name="Picture 2" descr="D:\belgeler\Belgelerim\Perşembe etkinlikleri\Resimler\indir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571612"/>
            <a:ext cx="6858048" cy="4572032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8518A726-86C1-8F6A-D1C9-25BF49DB8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387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dirty="0"/>
              <a:t>Annem ve babamla beraber okula gitmiş, ilk defa sınıfa girerek sırama oturtup onlar dışarıya çıktıklarında içim bir tuhaf olmuştu. </a:t>
            </a:r>
          </a:p>
        </p:txBody>
      </p:sp>
      <p:pic>
        <p:nvPicPr>
          <p:cNvPr id="2050" name="Picture 2" descr="D:\belgeler\Belgelerim\Perşembe etkinlikleri\Resimler\k_24140720_resim002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42976" y="2000240"/>
            <a:ext cx="7286676" cy="4214842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D76B1236-0C68-7D70-DD60-A7264B259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084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Bunun, ayrılığın ilk sinyali olduğunu sonraki zamanlarda anladım.</a:t>
            </a:r>
          </a:p>
        </p:txBody>
      </p:sp>
      <p:pic>
        <p:nvPicPr>
          <p:cNvPr id="3074" name="Picture 2" descr="D:\belgeler\Belgelerim\Perşembe etkinlikleri\Resimler\iceland-2966140_128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28662" y="1714488"/>
            <a:ext cx="7286676" cy="4429156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620A6DE7-E439-E453-6B9D-3A379A55A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552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/>
          </a:bodyPr>
          <a:lstStyle/>
          <a:p>
            <a:r>
              <a:rPr lang="tr-TR" sz="3600" dirty="0"/>
              <a:t>İlk karnem ve ailemin sevinci, hatırlanacak güzel anılardı.</a:t>
            </a:r>
          </a:p>
        </p:txBody>
      </p:sp>
      <p:pic>
        <p:nvPicPr>
          <p:cNvPr id="7" name="Picture 2" descr="D:\belgeler\Belgelerim\Perşembe etkinlikleri\Resimler\8d6216c1-8d38-4597-a08a-ac783716fd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2571744"/>
            <a:ext cx="2286016" cy="3571900"/>
          </a:xfrm>
          <a:prstGeom prst="rect">
            <a:avLst/>
          </a:prstGeom>
          <a:noFill/>
        </p:spPr>
      </p:pic>
      <p:pic>
        <p:nvPicPr>
          <p:cNvPr id="4100" name="Picture 4" descr="D:\belgeler\Belgelerim\Perşembe etkinlikleri\Resimler\634d4495-e24c-439c-b1b5-2f8a15bcf1c0 (1)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571744"/>
            <a:ext cx="3951640" cy="3554419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2DA7B802-D9FF-EACA-8B71-128D34E32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590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dirty="0"/>
              <a:t>Orta okul ve lise yıllarının sevinci ve heyecanı ilkokulun ilk günkü kadar değildi ama kendine mahsus hüznü ve mutluluğu vardı.</a:t>
            </a:r>
          </a:p>
        </p:txBody>
      </p:sp>
      <p:pic>
        <p:nvPicPr>
          <p:cNvPr id="5122" name="Picture 2" descr="D:\belgeler\Belgelerim\Perşembe etkinlikleri\Resimler\61a039c9-6b5c-4a47-a20a-8bea040df607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0407E544-F158-F0E5-B771-582F5297A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173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Ortanın son zamanlarında dikkatimi çeken konular var idi.</a:t>
            </a:r>
          </a:p>
        </p:txBody>
      </p:sp>
      <p:pic>
        <p:nvPicPr>
          <p:cNvPr id="6146" name="Picture 2" descr="D:\belgeler\Belgelerim\Perşembe etkinlikleri\Resimler\ba9d68510882dbfa9ab3bd5666a079e7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349500" y="2383631"/>
            <a:ext cx="4445000" cy="29591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6CE8E045-716E-F389-729B-3F0B766F7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74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42910" y="357166"/>
            <a:ext cx="8143932" cy="1143000"/>
          </a:xfrm>
        </p:spPr>
        <p:txBody>
          <a:bodyPr>
            <a:normAutofit/>
          </a:bodyPr>
          <a:lstStyle/>
          <a:p>
            <a:r>
              <a:rPr lang="tr-TR" sz="3200" dirty="0"/>
              <a:t>Kendinizden bazı parçalarla, kısımlarla, yani düşünce veya iç muhasebelerinizle…</a:t>
            </a:r>
          </a:p>
        </p:txBody>
      </p:sp>
      <p:pic>
        <p:nvPicPr>
          <p:cNvPr id="4098" name="Picture 2" descr="D:\belgeler\Belgelerim\www.mehmetcetin.de\Resimler\anladığımı 2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68220" y="1600200"/>
            <a:ext cx="6807559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5459CE3E-0D9F-ED8B-A432-052CCFC13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753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dirty="0"/>
              <a:t>Evvela kendi cinsiyetimin farkına varıyorum. Esasen bunu tetikleyen şey, vücudumdaki fiziksel, kimyasal ve duygusal değişiklikler idi.</a:t>
            </a:r>
          </a:p>
        </p:txBody>
      </p:sp>
      <p:pic>
        <p:nvPicPr>
          <p:cNvPr id="7171" name="Picture 3" descr="D:\belgeler\Belgelerim\Perşembe etkinlikleri\Resimler\original,m3cVEHh1WkqNPMbOLa4abw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428868"/>
            <a:ext cx="3357586" cy="3500462"/>
          </a:xfrm>
          <a:prstGeom prst="rect">
            <a:avLst/>
          </a:prstGeom>
          <a:noFill/>
        </p:spPr>
      </p:pic>
      <p:pic>
        <p:nvPicPr>
          <p:cNvPr id="7172" name="Picture 4" descr="D:\belgeler\Belgelerim\Perşembe etkinlikleri\Resimler\ergenlik-sorunlari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2428868"/>
            <a:ext cx="3429024" cy="3540132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0CC0B710-7EC0-C9AF-2137-52C839EDC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105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dirty="0"/>
              <a:t>Bu değişiklikleri ailemle konuşmaya çoğu zaman çekiniyordum, her ne kadar onlar yardımcı olmaya çalışsalar </a:t>
            </a:r>
            <a:r>
              <a:rPr lang="tr-TR" dirty="0"/>
              <a:t>da.</a:t>
            </a:r>
          </a:p>
        </p:txBody>
      </p:sp>
      <p:pic>
        <p:nvPicPr>
          <p:cNvPr id="4" name="Picture 2" descr="D:\belgeler\Belgelerim\Perşembe etkinlikleri\Resimler\65cb50812075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705100" y="2672556"/>
            <a:ext cx="3733800" cy="238125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BC389CC4-B450-6C3F-B70A-91BA98533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833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/>
              <a:t>Gündüzün düşünce ve hayallerimi rüyamda görünce, içe kapanıklılığım artıyor idi.</a:t>
            </a:r>
          </a:p>
        </p:txBody>
      </p:sp>
      <p:pic>
        <p:nvPicPr>
          <p:cNvPr id="8194" name="Picture 2" descr="D:\belgeler\Belgelerim\Perşembe etkinlikleri\Resimler\asperger-sendromu-768x512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2A70B95D-AE21-6374-137D-B4845DDB91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844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sz="2700" dirty="0"/>
            </a:br>
            <a:br>
              <a:rPr lang="tr-TR" sz="2700" dirty="0"/>
            </a:br>
            <a:r>
              <a:rPr lang="tr-TR" sz="2700" dirty="0"/>
              <a:t>Bazı arkadaşlarım bu meseleleri aşmaya çalışıyorlardı.</a:t>
            </a:r>
            <a:br>
              <a:rPr lang="tr-TR" sz="2700" dirty="0"/>
            </a:br>
            <a:r>
              <a:rPr lang="tr-TR" sz="2700" dirty="0"/>
              <a:t>Onlar birileriyle veya daha tecrübeli olanlarla konuşuyorlardı</a:t>
            </a:r>
            <a:r>
              <a:rPr lang="tr-TR" dirty="0"/>
              <a:t>.</a:t>
            </a:r>
            <a:br>
              <a:rPr lang="tr-TR" dirty="0"/>
            </a:br>
            <a:endParaRPr lang="tr-TR" dirty="0"/>
          </a:p>
        </p:txBody>
      </p:sp>
      <p:pic>
        <p:nvPicPr>
          <p:cNvPr id="9218" name="Picture 2" descr="D:\belgeler\Belgelerim\Perşembe etkinlikleri\Resimler\yalnız-bir-ölüm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619250" y="2196306"/>
            <a:ext cx="5905500" cy="333375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71621E08-2EF2-A823-38C3-26B8FF560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97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dirty="0"/>
              <a:t>Lâkin aldıkları bilgilerin doğru olanı olduğu gibi yanıltanları var ve kötü alışkanlıklara tahrik ediyordu.</a:t>
            </a:r>
          </a:p>
        </p:txBody>
      </p:sp>
      <p:pic>
        <p:nvPicPr>
          <p:cNvPr id="10243" name="Picture 3" descr="D:\belgeler\Belgelerim\Perşembe etkinlikleri\Resimler\kotuluk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" y="1782335"/>
            <a:ext cx="8229600" cy="4161692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8408CD9B-5043-D1A6-CBE0-6CC323DB4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063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/>
          </a:bodyPr>
          <a:lstStyle/>
          <a:p>
            <a:r>
              <a:rPr lang="tr-TR" sz="2000" dirty="0"/>
              <a:t>Karşı cinsteki arkadaşların bünyelerindeki değişikler, </a:t>
            </a:r>
            <a:br>
              <a:rPr lang="tr-TR" sz="2000" dirty="0"/>
            </a:br>
            <a:r>
              <a:rPr lang="tr-TR" sz="2000" dirty="0"/>
              <a:t>onların bizimle olan münasebetlerini önceleri çekingen ama meraklı, </a:t>
            </a:r>
            <a:br>
              <a:rPr lang="tr-TR" sz="2000" dirty="0"/>
            </a:br>
            <a:r>
              <a:rPr lang="tr-TR" sz="2000" dirty="0"/>
              <a:t>daha sonraları ise çok ilgili hâle getiriyor idi.</a:t>
            </a:r>
            <a:br>
              <a:rPr lang="tr-TR" dirty="0"/>
            </a:br>
            <a:endParaRPr lang="tr-TR" dirty="0"/>
          </a:p>
        </p:txBody>
      </p:sp>
      <p:pic>
        <p:nvPicPr>
          <p:cNvPr id="11266" name="Picture 2" descr="D:\belgeler\Belgelerim\Perşembe etkinlikleri\Resimler\kc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857488" y="2357430"/>
            <a:ext cx="3429024" cy="2928958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E9DF1DBD-2E7A-DD4E-A029-DED6CDB7D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395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dirty="0"/>
              <a:t>Doğrusu başlangıçta yadırgadığım bu davranışlar sonrasında ilgimi çekmeye başlamıştı.</a:t>
            </a:r>
          </a:p>
        </p:txBody>
      </p:sp>
      <p:pic>
        <p:nvPicPr>
          <p:cNvPr id="1026" name="Picture 2" descr="D:\belgeler\Belgelerim\Perşembe etkinlikleri\Resimler\Cinsel-Yonelim-Nedir-2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833562" y="2282031"/>
            <a:ext cx="5476875" cy="31623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C376E927-FA7B-440A-AC71-0F8AA52ED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664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tr-TR" sz="3600" dirty="0"/>
            </a:br>
            <a:r>
              <a:rPr lang="tr-TR" sz="3600" dirty="0"/>
              <a:t>Ailemden aldığım terbiye ve bilgi, bu konularda vicdanımda yankılanıyor ve sürekli ihtar ediyordu.</a:t>
            </a:r>
          </a:p>
        </p:txBody>
      </p:sp>
      <p:pic>
        <p:nvPicPr>
          <p:cNvPr id="2050" name="Picture 2" descr="D:\belgeler\Belgelerim\Perşembe etkinlikleri\Resimler\mahrem-konular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571736" y="2285992"/>
            <a:ext cx="4000527" cy="3071834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E2282CFC-5897-EB81-6D45-F0CF2CF2E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847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dirty="0"/>
            </a:br>
            <a:r>
              <a:rPr lang="tr-TR" dirty="0"/>
              <a:t>Duygu ağır basınca, akıl dışarı çıkarmış.</a:t>
            </a:r>
            <a:br>
              <a:rPr lang="tr-TR" dirty="0"/>
            </a:br>
            <a:endParaRPr lang="tr-TR" dirty="0"/>
          </a:p>
        </p:txBody>
      </p:sp>
      <p:pic>
        <p:nvPicPr>
          <p:cNvPr id="1026" name="Picture 2" descr="D:\belgeler\Belgelerim\Perşembe etkinlikleri\Resimler\kendini_elestirmek2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" y="1782335"/>
            <a:ext cx="8229600" cy="4161692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4DA10E3A-BFF3-623D-0C50-1C3F24B04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359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/>
              <a:t>Duygusal ortamın kapsamı alanına girince,</a:t>
            </a:r>
            <a:br>
              <a:rPr lang="tr-TR" sz="3200" dirty="0"/>
            </a:br>
            <a:r>
              <a:rPr lang="tr-TR" sz="3200" dirty="0"/>
              <a:t> irade söz dinlemez hâle gelirmiş.</a:t>
            </a:r>
          </a:p>
        </p:txBody>
      </p:sp>
      <p:pic>
        <p:nvPicPr>
          <p:cNvPr id="2050" name="Picture 2" descr="D:\belgeler\Belgelerim\Perşembe etkinlikleri\Resimler\6449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1D002D8E-8794-8CE3-D088-E1DB30174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648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Onun için </a:t>
            </a:r>
            <a:r>
              <a:rPr lang="tr-TR" i="1" u="sng" dirty="0"/>
              <a:t>yolculuk</a:t>
            </a:r>
            <a:r>
              <a:rPr lang="tr-TR" dirty="0"/>
              <a:t> teklifini kabul etmeyi düşünmelisiniz.</a:t>
            </a:r>
          </a:p>
        </p:txBody>
      </p:sp>
      <p:pic>
        <p:nvPicPr>
          <p:cNvPr id="5122" name="Picture 2" descr="D:\belgeler\Belgelerim\www.mehmetcetin.de\Resimler\anla1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14554" y="1600200"/>
            <a:ext cx="5314892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DE5A2F8F-20CD-DA11-E5C6-04889CDAF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87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571604" y="357166"/>
            <a:ext cx="5929354" cy="2071702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643182"/>
            <a:ext cx="8229600" cy="3714776"/>
          </a:xfrm>
        </p:spPr>
        <p:txBody>
          <a:bodyPr>
            <a:normAutofit/>
          </a:bodyPr>
          <a:lstStyle/>
          <a:p>
            <a:r>
              <a:rPr lang="tr-TR" dirty="0"/>
              <a:t>Bunları ve </a:t>
            </a:r>
          </a:p>
          <a:p>
            <a:r>
              <a:rPr lang="tr-TR" dirty="0"/>
              <a:t>daha başka benzeri hâlleri, </a:t>
            </a:r>
          </a:p>
          <a:p>
            <a:r>
              <a:rPr lang="tr-TR" dirty="0"/>
              <a:t>yaşadığım; </a:t>
            </a:r>
          </a:p>
          <a:p>
            <a:r>
              <a:rPr lang="tr-TR" dirty="0"/>
              <a:t>ama şimdi çoğuna üzüldüğüm </a:t>
            </a:r>
          </a:p>
          <a:p>
            <a:r>
              <a:rPr lang="tr-TR" dirty="0"/>
              <a:t>ve hatta hiç de anlam veremediğim </a:t>
            </a:r>
          </a:p>
          <a:p>
            <a:r>
              <a:rPr lang="tr-TR" dirty="0"/>
              <a:t>acı hatıra olarak gizli arşivime kaldırmıştım.</a:t>
            </a:r>
          </a:p>
        </p:txBody>
      </p:sp>
      <p:pic>
        <p:nvPicPr>
          <p:cNvPr id="5" name="Picture 2" descr="D:\belgeler\Belgelerim\Perşembe etkinlikleri\Resimler\photo-256889_12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357166"/>
            <a:ext cx="5929354" cy="2071702"/>
          </a:xfrm>
          <a:prstGeom prst="rect">
            <a:avLst/>
          </a:prstGeom>
          <a:noFill/>
        </p:spPr>
      </p:pic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2E844B09-DA9E-265B-FA9D-95139B8C7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547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Kalıcı izlerin yarası derin olur.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Ancak; itiraf etmeliyim ki bu, </a:t>
            </a:r>
          </a:p>
          <a:p>
            <a:r>
              <a:rPr lang="tr-TR" dirty="0"/>
              <a:t>sözüm ona, </a:t>
            </a:r>
          </a:p>
          <a:p>
            <a:r>
              <a:rPr lang="tr-TR" dirty="0"/>
              <a:t>özgürce davranış denemelerinin bendeki kalıcı izleri, </a:t>
            </a:r>
          </a:p>
          <a:p>
            <a:r>
              <a:rPr lang="tr-TR" dirty="0"/>
              <a:t>sonraki hayatımda derin yaralara sebep olduğunu, o zaman değil, </a:t>
            </a:r>
          </a:p>
          <a:p>
            <a:r>
              <a:rPr lang="tr-TR" dirty="0"/>
              <a:t>ileriki yıllarımda anlamıştım. 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3B4D6F00-8A1F-0AD5-C97C-4D5FFA850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894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 fontScale="90000"/>
          </a:bodyPr>
          <a:lstStyle/>
          <a:p>
            <a:br>
              <a:rPr lang="tr-TR" sz="3100" dirty="0"/>
            </a:br>
            <a:br>
              <a:rPr lang="tr-TR" sz="3100" dirty="0"/>
            </a:br>
            <a:r>
              <a:rPr lang="tr-TR" sz="3100" dirty="0"/>
              <a:t>O yıllarda ailemin ve bazı ciddi arkadaşların nasihatleri zaman zaman ağır geliyor ve kabullenmede zorlanıyordum.</a:t>
            </a:r>
            <a:br>
              <a:rPr lang="tr-TR" dirty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928794" y="2071679"/>
            <a:ext cx="5214974" cy="385765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1026" name="Picture 2" descr="D:\belgeler\Belgelerim\Perşembe etkinlikleri\Resimler\en-guzel-hata-sozler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443" y="2071678"/>
            <a:ext cx="5287113" cy="3857652"/>
          </a:xfrm>
          <a:prstGeom prst="rect">
            <a:avLst/>
          </a:prstGeom>
          <a:noFill/>
        </p:spPr>
      </p:pic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46556295-36AE-6E12-A280-593A591A0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302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Dışı süslü, içi pis olan gerekçeler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Bütün bunların adı </a:t>
            </a:r>
          </a:p>
          <a:p>
            <a:r>
              <a:rPr lang="tr-TR" dirty="0"/>
              <a:t>sosyalleşmek de olsa…</a:t>
            </a:r>
          </a:p>
          <a:p>
            <a:r>
              <a:rPr lang="tr-TR" dirty="0"/>
              <a:t>-Önümdeki hayata </a:t>
            </a:r>
          </a:p>
          <a:p>
            <a:r>
              <a:rPr lang="tr-TR" dirty="0"/>
              <a:t>tecrübe kazanmak da olsa…</a:t>
            </a:r>
          </a:p>
          <a:p>
            <a:endParaRPr lang="tr-TR" dirty="0"/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CCB9BAAA-537B-CA0B-9AF9-699CF774E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152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b="1" dirty="0"/>
              <a:t>“İlk”lerin izi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İtiraf etmeliyim ki</a:t>
            </a:r>
          </a:p>
          <a:p>
            <a:r>
              <a:rPr lang="tr-TR" dirty="0"/>
              <a:t>-Ben</a:t>
            </a:r>
            <a:r>
              <a:rPr lang="tr-TR" sz="4000" b="1" dirty="0"/>
              <a:t> ilk darbeyi</a:t>
            </a:r>
            <a:r>
              <a:rPr lang="tr-TR" dirty="0"/>
              <a:t>:</a:t>
            </a:r>
          </a:p>
          <a:p>
            <a:r>
              <a:rPr lang="tr-TR" dirty="0"/>
              <a:t>-ilk yalanda,</a:t>
            </a:r>
          </a:p>
          <a:p>
            <a:r>
              <a:rPr lang="tr-TR" dirty="0"/>
              <a:t>-ilk yakınlıkta,</a:t>
            </a:r>
          </a:p>
          <a:p>
            <a:r>
              <a:rPr lang="tr-TR" dirty="0"/>
              <a:t>-İlk iltifatta,</a:t>
            </a:r>
          </a:p>
          <a:p>
            <a:r>
              <a:rPr lang="tr-TR" dirty="0"/>
              <a:t>-İlk öpmekte, aldım.</a:t>
            </a:r>
          </a:p>
          <a:p>
            <a:endParaRPr lang="tr-TR" dirty="0"/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4686130D-A2F9-5197-F85E-0937591A7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203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Haramın yüzü masum olur derler…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Bunlar </a:t>
            </a:r>
          </a:p>
          <a:p>
            <a:r>
              <a:rPr lang="tr-TR" sz="4000" b="1" dirty="0"/>
              <a:t>ilk haramın, </a:t>
            </a:r>
          </a:p>
          <a:p>
            <a:r>
              <a:rPr lang="tr-TR" sz="4000" b="1" dirty="0"/>
              <a:t>bende bıraktığı </a:t>
            </a:r>
          </a:p>
          <a:p>
            <a:r>
              <a:rPr lang="tr-TR" sz="4000" b="1" dirty="0"/>
              <a:t>ilk örseleyici etkiler idi.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D2A6B4AE-AF9D-AD2A-42C3-B56B84C93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909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b="1" dirty="0"/>
              <a:t>Bu tarz hayatım, </a:t>
            </a:r>
            <a:br>
              <a:rPr lang="tr-TR" sz="3600" b="1" dirty="0"/>
            </a:br>
            <a:r>
              <a:rPr lang="tr-TR" sz="3600" b="1" dirty="0"/>
              <a:t>doğrularıma karşı </a:t>
            </a:r>
            <a:r>
              <a:rPr lang="tr-TR" sz="4000" b="1" dirty="0"/>
              <a:t>şüpheler oluşturuyor </a:t>
            </a:r>
            <a:r>
              <a:rPr lang="tr-TR" sz="3600" b="1" dirty="0"/>
              <a:t>idi, </a:t>
            </a:r>
            <a:r>
              <a:rPr lang="tr-TR" b="1" dirty="0"/>
              <a:t>gizliden gizliye…</a:t>
            </a:r>
          </a:p>
        </p:txBody>
      </p:sp>
      <p:pic>
        <p:nvPicPr>
          <p:cNvPr id="4098" name="Picture 2" descr="D:\belgeler\Belgelerim\Perşembe etkinlikleri\Resimler\suphe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401887" y="1785938"/>
            <a:ext cx="4340225" cy="4340225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C62B32FF-924C-1232-90A5-7A0971558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752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Sözüm ona, her şeyi sorgulayacak </a:t>
            </a:r>
            <a:br>
              <a:rPr lang="tr-TR" dirty="0"/>
            </a:br>
            <a:r>
              <a:rPr lang="tr-TR" dirty="0"/>
              <a:t>ve aklımı kullanacaktım. </a:t>
            </a:r>
          </a:p>
        </p:txBody>
      </p:sp>
      <p:pic>
        <p:nvPicPr>
          <p:cNvPr id="5122" name="Picture 2" descr="D:\belgeler\Belgelerim\Perşembe etkinlikleri\Resimler\suphe-feshi-400x36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67000" y="2148681"/>
            <a:ext cx="3810000" cy="34290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BD3C3334-C952-EFD0-6E8C-6E0BAC836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506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Tabu ve dogmalardan uzak, </a:t>
            </a:r>
            <a:br>
              <a:rPr lang="tr-TR" dirty="0"/>
            </a:br>
            <a:r>
              <a:rPr lang="tr-TR" dirty="0"/>
              <a:t>modern hayata yakın olma adına.</a:t>
            </a:r>
          </a:p>
        </p:txBody>
      </p:sp>
      <p:pic>
        <p:nvPicPr>
          <p:cNvPr id="6147" name="Picture 3" descr="D:\belgeler\Belgelerim\Perşembe etkinlikleri\Resimler\261837-3-4-12a88 (1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986087" y="2720181"/>
            <a:ext cx="3171825" cy="22860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010A818F-F41E-2A49-39D3-9992F9464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524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Ama ok yaydan çıkmıştı, </a:t>
            </a:r>
            <a:br>
              <a:rPr lang="tr-TR" dirty="0"/>
            </a:br>
            <a:r>
              <a:rPr lang="tr-TR" dirty="0"/>
              <a:t>kılıç da kınından…</a:t>
            </a:r>
          </a:p>
        </p:txBody>
      </p:sp>
      <p:pic>
        <p:nvPicPr>
          <p:cNvPr id="7170" name="Picture 2" descr="D:\belgeler\Belgelerim\Perşembe etkinlikleri\Resimler\resized_f856c-52b59008e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2153444"/>
            <a:ext cx="6096000" cy="3419475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5528EA93-5D79-8788-32AD-6CE753289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63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Henüz hiçbir varlık yaratılmamıştı.</a:t>
            </a:r>
          </a:p>
        </p:txBody>
      </p:sp>
      <p:pic>
        <p:nvPicPr>
          <p:cNvPr id="6146" name="Picture 2" descr="D:\belgeler\Belgelerim\www.mehmetcetin.de\Resimler\Tefsirler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42975" y="1600200"/>
            <a:ext cx="6446333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B7D5C0A0-3E63-952E-0E37-AC260066A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317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Bunlara karşı önlem almalıydım, </a:t>
            </a:r>
            <a:br>
              <a:rPr lang="tr-TR" dirty="0"/>
            </a:br>
            <a:r>
              <a:rPr lang="tr-TR" dirty="0"/>
              <a:t>diyor bir taraftan vicdanım…</a:t>
            </a:r>
          </a:p>
        </p:txBody>
      </p:sp>
      <p:pic>
        <p:nvPicPr>
          <p:cNvPr id="8194" name="Picture 2" descr="D:\belgeler\Belgelerim\Perşembe etkinlikleri\Resimler\insan-nefsi-1170x55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" y="1928874"/>
            <a:ext cx="8229600" cy="3868615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4611D320-4003-65D8-3334-56D34E773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549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dirty="0"/>
              <a:t>Ama, bu sesi bastıran baskı güçleri vardı içimde. </a:t>
            </a:r>
            <a:br>
              <a:rPr lang="tr-TR" sz="3200" dirty="0"/>
            </a:br>
            <a:r>
              <a:rPr lang="tr-TR" sz="3200" dirty="0"/>
              <a:t>İşte bunların sesleri:</a:t>
            </a:r>
          </a:p>
        </p:txBody>
      </p:sp>
      <p:pic>
        <p:nvPicPr>
          <p:cNvPr id="9218" name="Picture 2" descr="D:\belgeler\Belgelerim\Perşembe etkinlikleri\Resimler\sosyal-fobi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76437" y="2134394"/>
            <a:ext cx="5191125" cy="3457575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06DFD61F-09E1-AFE5-C742-D1A3B6855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616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Aile baskısı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Zaten ailemin baskısı da beni bu yollara sevk etti,</a:t>
            </a:r>
          </a:p>
          <a:p>
            <a:r>
              <a:rPr lang="tr-TR" dirty="0"/>
              <a:t>desem de çok haksız sayılmam herhalde.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A6892D55-B30C-2BFC-A3DD-7DBD4AFCB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953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Ben özgür bir bireyim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Benim de bir dünya görüşüm, </a:t>
            </a:r>
          </a:p>
          <a:p>
            <a:r>
              <a:rPr lang="tr-TR" dirty="0"/>
              <a:t>yaşam tarzım olmalı </a:t>
            </a:r>
          </a:p>
          <a:p>
            <a:r>
              <a:rPr lang="tr-TR" dirty="0"/>
              <a:t>ve bu tercihte özgür olmalı idim.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6E66ED2A-F7AC-5D08-EC7A-56FBBF37B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908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Sosyal çevrem var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Gencim, </a:t>
            </a:r>
          </a:p>
          <a:p>
            <a:r>
              <a:rPr lang="tr-TR" dirty="0"/>
              <a:t>arkadaşlarım </a:t>
            </a:r>
          </a:p>
          <a:p>
            <a:r>
              <a:rPr lang="tr-TR" dirty="0"/>
              <a:t>Çevrem</a:t>
            </a:r>
          </a:p>
          <a:p>
            <a:r>
              <a:rPr lang="tr-TR" dirty="0"/>
              <a:t>olmalı </a:t>
            </a:r>
          </a:p>
          <a:p>
            <a:r>
              <a:rPr lang="tr-TR" dirty="0"/>
              <a:t>ve var. 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1087D803-A75A-1E96-E2BF-9F75905B5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725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Bağımsızlığım var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Buluğ çağını aşıyorum, </a:t>
            </a:r>
          </a:p>
          <a:p>
            <a:r>
              <a:rPr lang="tr-TR" dirty="0"/>
              <a:t>on sekizine bastım mı, </a:t>
            </a:r>
          </a:p>
          <a:p>
            <a:r>
              <a:rPr lang="tr-TR" dirty="0"/>
              <a:t>yasa önünde de bağımsızlığımı kazanacağım.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73BD1E60-5678-A94C-3246-B992116A1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84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Ah ekonomik özgürlük!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Henüz ekonomik özgürlüğümü kazanamasam da…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32FDA610-FCF3-29BE-9ED6-ABDF88364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610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Bunun için üniversite sınavlarına iyi çalışmam gerekir!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571744"/>
            <a:ext cx="8229600" cy="3554419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</p:txBody>
      </p:sp>
      <p:pic>
        <p:nvPicPr>
          <p:cNvPr id="10243" name="Picture 3" descr="D:\belgeler\Belgelerim\Perşembe etkinlikleri\Resimler\sınava-hazırlık-kitapları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1857364"/>
            <a:ext cx="6500858" cy="3571900"/>
          </a:xfrm>
          <a:prstGeom prst="rect">
            <a:avLst/>
          </a:prstGeom>
          <a:noFill/>
        </p:spPr>
      </p:pic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60ADF2C9-F00C-1061-2076-93936FB07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384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sz="3100" dirty="0"/>
            </a:br>
            <a:r>
              <a:rPr lang="tr-TR" sz="3100" dirty="0"/>
              <a:t>Ciddi manada ilk sınavım üniversite seçme ve yerleştirme imtihanlarında oldu. </a:t>
            </a:r>
            <a:br>
              <a:rPr lang="tr-TR" dirty="0"/>
            </a:br>
            <a:endParaRPr lang="tr-TR" dirty="0"/>
          </a:p>
        </p:txBody>
      </p:sp>
      <p:pic>
        <p:nvPicPr>
          <p:cNvPr id="5" name="Picture 2" descr="D:\belgeler\Belgelerim\Perşembe etkinlikleri\Resimler\images (3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43108" y="2000240"/>
            <a:ext cx="4714908" cy="3465527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793A3837-47B4-4D51-E65A-F0C9F7E36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604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Nihayet üniversite!...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Ve</a:t>
            </a:r>
          </a:p>
          <a:p>
            <a:r>
              <a:rPr lang="tr-TR" dirty="0"/>
              <a:t>şükürler olsun ki üniversiteyi bir şekilde kazandık.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132EB381-9FB5-BDC7-D4F5-D19C81420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584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Sadece onun (asm) nuru yaratılmıştı.</a:t>
            </a:r>
          </a:p>
        </p:txBody>
      </p:sp>
      <p:pic>
        <p:nvPicPr>
          <p:cNvPr id="7170" name="Picture 2" descr="D:\belgeler\Belgelerim\www.mehmetcetin.de\Resimler\su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76201" y="1600200"/>
            <a:ext cx="6791597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DB05D64A-7017-B14B-1501-4124FDE62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377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Lâkin </a:t>
            </a:r>
            <a:br>
              <a:rPr lang="tr-TR" dirty="0"/>
            </a:br>
            <a:r>
              <a:rPr lang="tr-TR" dirty="0"/>
              <a:t>bu orası bambaşka bir dünya imiş.</a:t>
            </a:r>
          </a:p>
        </p:txBody>
      </p:sp>
      <p:pic>
        <p:nvPicPr>
          <p:cNvPr id="12290" name="Picture 2" descr="D:\belgeler\Belgelerim\Perşembe etkinlikleri\Resimler\5910b7040f25440ba8863f63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619250" y="2196306"/>
            <a:ext cx="5905500" cy="333375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36C20FD1-E937-6E88-0156-1A05BE6E3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79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Aile baskısı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Hele birde, </a:t>
            </a:r>
          </a:p>
          <a:p>
            <a:r>
              <a:rPr lang="tr-TR" dirty="0"/>
              <a:t>daima başımda demoklesin kılıncı gibi duran aile baskısından uzak olmanın getirdiği </a:t>
            </a:r>
          </a:p>
          <a:p>
            <a:r>
              <a:rPr lang="tr-TR" dirty="0"/>
              <a:t>yeni durum.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C3B0AEEC-411E-1425-E8A9-81D3ED03F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050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14480" y="274638"/>
            <a:ext cx="5786478" cy="3368676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3929066"/>
            <a:ext cx="8229600" cy="2197097"/>
          </a:xfrm>
        </p:spPr>
        <p:txBody>
          <a:bodyPr>
            <a:normAutofit lnSpcReduction="10000"/>
          </a:bodyPr>
          <a:lstStyle/>
          <a:p>
            <a:r>
              <a:rPr lang="tr-TR" dirty="0"/>
              <a:t>Ne yalan söyleyeyim, </a:t>
            </a:r>
          </a:p>
          <a:p>
            <a:r>
              <a:rPr lang="tr-TR" dirty="0"/>
              <a:t>kızsam da kızmasam da</a:t>
            </a:r>
          </a:p>
          <a:p>
            <a:r>
              <a:rPr lang="tr-TR" dirty="0"/>
              <a:t>zaman zaman annem ve babamı arayarak </a:t>
            </a:r>
          </a:p>
          <a:p>
            <a:r>
              <a:rPr lang="tr-TR" dirty="0"/>
              <a:t>karar verme konusunda destek aldım.</a:t>
            </a:r>
          </a:p>
        </p:txBody>
      </p:sp>
      <p:pic>
        <p:nvPicPr>
          <p:cNvPr id="13314" name="Picture 2" descr="D:\belgeler\Belgelerim\Perşembe etkinlikleri\Resimler\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285728"/>
            <a:ext cx="5786478" cy="3357586"/>
          </a:xfrm>
          <a:prstGeom prst="rect">
            <a:avLst/>
          </a:prstGeom>
          <a:noFill/>
        </p:spPr>
      </p:pic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CF78EB56-BE7A-2FAD-D9D0-7FA8212D0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048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dirty="0"/>
            </a:br>
            <a:r>
              <a:rPr lang="tr-TR" dirty="0"/>
              <a:t>Sağ olsunlar ekonomik desteklerini kesmediler.</a:t>
            </a:r>
            <a:br>
              <a:rPr lang="tr-TR" dirty="0"/>
            </a:br>
            <a:endParaRPr lang="tr-TR" dirty="0"/>
          </a:p>
        </p:txBody>
      </p:sp>
      <p:pic>
        <p:nvPicPr>
          <p:cNvPr id="14338" name="Picture 2" descr="D:\belgeler\Belgelerim\Perşembe etkinlikleri\Resimler\hqdefault (1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286000" y="2148681"/>
            <a:ext cx="4572000" cy="34290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372507AD-22E5-063D-46DC-4B022C58F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06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Tatlı hasret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Neyse,</a:t>
            </a:r>
          </a:p>
          <a:p>
            <a:r>
              <a:rPr lang="tr-TR" dirty="0"/>
              <a:t> ilk yılın </a:t>
            </a:r>
          </a:p>
          <a:p>
            <a:r>
              <a:rPr lang="tr-TR" dirty="0"/>
              <a:t>ilk gurbetin </a:t>
            </a:r>
          </a:p>
          <a:p>
            <a:r>
              <a:rPr lang="tr-TR" dirty="0"/>
              <a:t>ilk sıla hasretini </a:t>
            </a:r>
          </a:p>
          <a:p>
            <a:r>
              <a:rPr lang="tr-TR" dirty="0"/>
              <a:t>eve ilk dönüşümde yaşadım. </a:t>
            </a:r>
          </a:p>
          <a:p>
            <a:r>
              <a:rPr lang="tr-TR" dirty="0"/>
              <a:t>Bu hasret bambaşka oluyormuş. 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C3DAC4D6-8784-169A-2D0C-15E94A88F6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305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Ah, bir de sonundaki </a:t>
            </a:r>
            <a:r>
              <a:rPr lang="tr-TR" sz="4900" b="1" dirty="0"/>
              <a:t>ayrılık</a:t>
            </a:r>
            <a:r>
              <a:rPr lang="tr-TR" dirty="0"/>
              <a:t> olmasa…</a:t>
            </a:r>
          </a:p>
        </p:txBody>
      </p:sp>
      <p:pic>
        <p:nvPicPr>
          <p:cNvPr id="15362" name="Picture 2" descr="D:\belgeler\Belgelerim\Perşembe etkinlikleri\Resimler\images (4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285984" y="2071678"/>
            <a:ext cx="4143404" cy="3643338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4A0055D2-EEFE-F674-F49B-23C1A78CC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68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Acılar-heyecanlar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İlk denemelerin ardından gurbet acılarını yaşayarak atlattık </a:t>
            </a:r>
          </a:p>
          <a:p>
            <a:r>
              <a:rPr lang="tr-TR" dirty="0"/>
              <a:t>ve yıllar hızla geçince fakülteden mezuniyet heyecanı sardı sonunda.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4D63B3E7-6B16-38B5-B9E3-7137A6AE2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259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dirty="0"/>
            </a:br>
            <a:r>
              <a:rPr lang="tr-TR" dirty="0"/>
              <a:t>Bu heyecanı ailemle de tattım, </a:t>
            </a:r>
            <a:br>
              <a:rPr lang="tr-TR" dirty="0"/>
            </a:br>
            <a:r>
              <a:rPr lang="tr-TR" dirty="0"/>
              <a:t>hep yanımda oldular, cümbür cemaat.</a:t>
            </a:r>
            <a:br>
              <a:rPr lang="tr-TR" dirty="0"/>
            </a:br>
            <a:endParaRPr lang="tr-TR" dirty="0"/>
          </a:p>
        </p:txBody>
      </p:sp>
      <p:pic>
        <p:nvPicPr>
          <p:cNvPr id="16386" name="Picture 2" descr="D:\belgeler\Belgelerim\Perşembe etkinlikleri\Resimler\mezuniyet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28794" y="2143116"/>
            <a:ext cx="5214974" cy="3357586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2517C795-A578-F0BB-A05C-69C377F13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541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Bitti ama…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Fakülte </a:t>
            </a:r>
            <a:r>
              <a:rPr lang="tr-TR" sz="4000" b="1" dirty="0"/>
              <a:t>bitti</a:t>
            </a:r>
            <a:r>
              <a:rPr lang="tr-TR" dirty="0"/>
              <a:t>, şükür </a:t>
            </a:r>
          </a:p>
          <a:p>
            <a:r>
              <a:rPr lang="tr-TR" dirty="0"/>
              <a:t>ve </a:t>
            </a:r>
            <a:r>
              <a:rPr lang="tr-TR" sz="4000" b="1" dirty="0"/>
              <a:t>lâkin</a:t>
            </a:r>
            <a:r>
              <a:rPr lang="tr-TR" dirty="0"/>
              <a:t> öncekilerden daha zor sıkıntılar varmış </a:t>
            </a:r>
          </a:p>
          <a:p>
            <a:r>
              <a:rPr lang="tr-TR" sz="4800" b="1" dirty="0"/>
              <a:t>beni bekleyen</a:t>
            </a:r>
            <a:r>
              <a:rPr lang="tr-TR" dirty="0"/>
              <a:t>.</a:t>
            </a:r>
          </a:p>
          <a:p>
            <a:endParaRPr lang="tr-TR" dirty="0"/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133AEBBA-BE4D-4839-8411-F36652367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026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800" b="1" dirty="0"/>
              <a:t>Gerçekle yüzleşmeye </a:t>
            </a:r>
            <a:br>
              <a:rPr lang="tr-TR" sz="4800" b="1" dirty="0"/>
            </a:br>
            <a:r>
              <a:rPr lang="tr-TR" sz="4800" b="1" dirty="0"/>
              <a:t>az kala…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/>
              <a:t>Bunu fakültenin son yıllarında ara ara hissetsem de </a:t>
            </a:r>
          </a:p>
          <a:p>
            <a:r>
              <a:rPr lang="tr-TR" dirty="0"/>
              <a:t>Yüz yüze karşılaşmak daha etkiliymiş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28C7D0E3-A927-BECE-3A89-A7199FC21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101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dirty="0"/>
              <a:t>Her şeyin yaratıcısı olan Allah (cc), kendi nurunun kudsî bir tecellisi ile sadece ve sadece onun (asm) nurunu ilk evvel yaratmıştı.</a:t>
            </a:r>
          </a:p>
        </p:txBody>
      </p:sp>
      <p:pic>
        <p:nvPicPr>
          <p:cNvPr id="8194" name="Picture 2" descr="D:\belgeler\Belgelerim\www.mehmetcetin.de\Resimler\ramazan muhasebesi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68220" y="1600200"/>
            <a:ext cx="6807559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2FD18239-5363-6BF8-45D6-A14B12CDB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376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İş bulmak derdi, </a:t>
            </a:r>
            <a:br>
              <a:rPr lang="tr-TR" dirty="0"/>
            </a:br>
            <a:r>
              <a:rPr lang="tr-TR" dirty="0"/>
              <a:t>bu yaştakilerin dönemsel derdi.</a:t>
            </a:r>
          </a:p>
        </p:txBody>
      </p:sp>
      <p:pic>
        <p:nvPicPr>
          <p:cNvPr id="11266" name="Picture 2" descr="D:\belgeler\Belgelerim\Perşembe etkinlikleri\Resimler\97312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609725" y="2196306"/>
            <a:ext cx="5924550" cy="333375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32C3AB2A-E319-37E0-E4A3-E39068159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500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57224" y="428604"/>
            <a:ext cx="7286676" cy="3429024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3714752"/>
            <a:ext cx="8229600" cy="2411411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/>
          </a:p>
          <a:p>
            <a:r>
              <a:rPr lang="tr-TR" dirty="0"/>
              <a:t>Uzun/kısa deneme çalışmaların ardından </a:t>
            </a:r>
          </a:p>
          <a:p>
            <a:r>
              <a:rPr lang="tr-TR" dirty="0"/>
              <a:t>çok da arzu ettiğim gibi olmasa da bir işim oldu, sonunda.</a:t>
            </a:r>
          </a:p>
        </p:txBody>
      </p:sp>
      <p:pic>
        <p:nvPicPr>
          <p:cNvPr id="17410" name="Picture 2" descr="D:\belgeler\Belgelerim\Perşembe etkinlikleri\Resimler\iyi-bir-meslek-secimi-nasil-yapilmal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428605"/>
            <a:ext cx="7286676" cy="3429024"/>
          </a:xfrm>
          <a:prstGeom prst="rect">
            <a:avLst/>
          </a:prstGeom>
          <a:noFill/>
        </p:spPr>
      </p:pic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60011DAC-34BC-25C5-7DAE-5A40C0E57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778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Artık bundan sonrası eş idi…</a:t>
            </a:r>
          </a:p>
        </p:txBody>
      </p:sp>
      <p:pic>
        <p:nvPicPr>
          <p:cNvPr id="18435" name="Picture 3" descr="D:\belgeler\Belgelerim\Perşembe etkinlikleri\Resimler\Eş-Seçiminde-Öncelikler-Ne-Olmalıdır-470x321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333625" y="2334419"/>
            <a:ext cx="4476750" cy="3057525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2197E73B-24D8-B22E-D965-9A5A890F7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336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sz="3100" dirty="0"/>
            </a:br>
            <a:r>
              <a:rPr lang="tr-TR" sz="3100" dirty="0"/>
              <a:t>Her ne kadar, </a:t>
            </a:r>
            <a:br>
              <a:rPr lang="tr-TR" sz="3100" dirty="0"/>
            </a:br>
            <a:r>
              <a:rPr lang="tr-TR" sz="3100" dirty="0"/>
              <a:t>önceki hayatımda eş arama hareketleri olsa da…</a:t>
            </a:r>
            <a:br>
              <a:rPr lang="tr-TR" dirty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Picture 2" descr="D:\belgeler\Belgelerim\Perşembe etkinlikleri\Resimler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1815306"/>
            <a:ext cx="5715000" cy="4095750"/>
          </a:xfrm>
          <a:prstGeom prst="rect">
            <a:avLst/>
          </a:prstGeom>
          <a:noFill/>
        </p:spPr>
      </p:pic>
      <p:pic>
        <p:nvPicPr>
          <p:cNvPr id="5" name="Ses 4">
            <a:hlinkClick r:id="" action="ppaction://media"/>
            <a:extLst>
              <a:ext uri="{FF2B5EF4-FFF2-40B4-BE49-F238E27FC236}">
                <a16:creationId xmlns:a16="http://schemas.microsoft.com/office/drawing/2014/main" id="{5A3F4283-7B23-DD65-A09C-21E9CD4CE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84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dirty="0"/>
            </a:br>
            <a:r>
              <a:rPr lang="tr-TR" sz="5300" dirty="0">
                <a:latin typeface="Arial Black" pitchFamily="34" charset="0"/>
              </a:rPr>
              <a:t>İç eleştiri</a:t>
            </a:r>
            <a:br>
              <a:rPr lang="tr-TR" dirty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Doğrusu; o hareketlerin, </a:t>
            </a:r>
          </a:p>
          <a:p>
            <a:r>
              <a:rPr lang="tr-TR" dirty="0"/>
              <a:t>iç dünyama bıraktığı yaralarını mı desem, </a:t>
            </a:r>
          </a:p>
          <a:p>
            <a:r>
              <a:rPr lang="tr-TR" dirty="0"/>
              <a:t>hatıralarını mı desem, </a:t>
            </a:r>
          </a:p>
          <a:p>
            <a:r>
              <a:rPr lang="tr-TR" dirty="0"/>
              <a:t>zaman zaman andıkça,</a:t>
            </a:r>
          </a:p>
          <a:p>
            <a:r>
              <a:rPr lang="tr-TR" dirty="0"/>
              <a:t>içim burkuluyor…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508DA13B-5E89-E36F-88DB-D77EFABC0C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309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Alışkanlıklarımla hesaplaşma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Unutma!</a:t>
            </a:r>
          </a:p>
          <a:p>
            <a:r>
              <a:rPr lang="tr-TR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Kötü alışkanlıklardan kurtulmak için çaresiz değilsin!</a:t>
            </a:r>
          </a:p>
          <a:p>
            <a:r>
              <a:rPr lang="tr-TR" dirty="0"/>
              <a:t>Dışarıda arama! </a:t>
            </a:r>
          </a:p>
          <a:p>
            <a:r>
              <a:rPr lang="tr-TR" sz="2400" b="1" i="1" u="sng" dirty="0">
                <a:latin typeface="Georgia" panose="02040502050405020303" pitchFamily="18" charset="0"/>
              </a:rPr>
              <a:t>Çare(siz)sin diye haykıran vicdanını duy!</a:t>
            </a:r>
          </a:p>
          <a:p>
            <a:r>
              <a:rPr lang="tr-TR" dirty="0"/>
              <a:t>Kararlı irade sende var.</a:t>
            </a:r>
          </a:p>
        </p:txBody>
      </p:sp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F50F4120-2085-D20C-4608-38E82F26F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1825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Değer miydi?</a:t>
            </a:r>
          </a:p>
        </p:txBody>
      </p:sp>
      <p:pic>
        <p:nvPicPr>
          <p:cNvPr id="19458" name="Picture 2" descr="D:\belgeler\Belgelerim\Perşembe etkinlikleri\Resimler\1111111112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04136" y="1600200"/>
            <a:ext cx="7535728" cy="4525963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DA8A3C54-1486-154E-DBDC-17DD5BD83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212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643042" y="214290"/>
            <a:ext cx="5857916" cy="2582858"/>
          </a:xfrm>
        </p:spPr>
        <p:txBody>
          <a:bodyPr>
            <a:normAutofit/>
          </a:bodyPr>
          <a:lstStyle/>
          <a:p>
            <a:endParaRPr lang="tr-TR" sz="4800" b="1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786058"/>
            <a:ext cx="8229600" cy="3340105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/>
          </a:p>
          <a:p>
            <a:r>
              <a:rPr lang="tr-TR" dirty="0"/>
              <a:t>Bugün, </a:t>
            </a:r>
          </a:p>
          <a:p>
            <a:r>
              <a:rPr lang="tr-TR" dirty="0"/>
              <a:t>yeniden o yıllarıma dönebilse idim, </a:t>
            </a:r>
          </a:p>
          <a:p>
            <a:r>
              <a:rPr lang="tr-TR" dirty="0"/>
              <a:t>bu kadar yaşadığım tecrübelerin ardından…</a:t>
            </a:r>
          </a:p>
        </p:txBody>
      </p:sp>
      <p:pic>
        <p:nvPicPr>
          <p:cNvPr id="20482" name="Picture 2" descr="D:\belgeler\Belgelerim\Perşembe etkinlikleri\Resimler\olup-de-pismanlik-duymayacak-hicbir-kimse-yoktur-h1471205166-d730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5437" y="357167"/>
            <a:ext cx="5953125" cy="2428891"/>
          </a:xfrm>
          <a:prstGeom prst="rect">
            <a:avLst/>
          </a:prstGeom>
          <a:noFill/>
        </p:spPr>
      </p:pic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959EB4CA-9CEC-3747-B109-0D4663386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964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dirty="0"/>
              <a:t>o, sonunda iç burkan hadiseleri </a:t>
            </a:r>
            <a:br>
              <a:rPr lang="tr-TR" sz="3200" dirty="0"/>
            </a:br>
            <a:r>
              <a:rPr lang="tr-TR" sz="3200" dirty="0"/>
              <a:t>yaşar mıydım, </a:t>
            </a:r>
            <a:br>
              <a:rPr lang="tr-TR" sz="3200" dirty="0"/>
            </a:br>
            <a:r>
              <a:rPr lang="tr-TR" sz="3200" dirty="0"/>
              <a:t>pek sanmıyorum.</a:t>
            </a:r>
          </a:p>
        </p:txBody>
      </p:sp>
      <p:pic>
        <p:nvPicPr>
          <p:cNvPr id="21506" name="Picture 2" descr="D:\belgeler\Belgelerim\Perşembe etkinlikleri\Resimler\ddd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619250" y="2017713"/>
            <a:ext cx="5905500" cy="37338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7EDF76AC-72C8-3EA9-71C4-E32B9CFA3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654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Neyse… </a:t>
            </a:r>
            <a:br>
              <a:rPr lang="tr-TR" dirty="0"/>
            </a:br>
            <a:r>
              <a:rPr lang="tr-TR" dirty="0"/>
              <a:t>Hayat yolculuğu illa ki devam ediyor.</a:t>
            </a:r>
          </a:p>
        </p:txBody>
      </p:sp>
      <p:pic>
        <p:nvPicPr>
          <p:cNvPr id="22530" name="Picture 2" descr="D:\belgeler\Belgelerim\Perşembe etkinlikleri\Resimler\yol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175000" y="1958181"/>
            <a:ext cx="2794000" cy="3810000"/>
          </a:xfrm>
          <a:prstGeom prst="rect">
            <a:avLst/>
          </a:prstGeom>
          <a:noFill/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37BA626A-BF75-6AF7-05FC-4968ED192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p:transition advTm="401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1803</TotalTime>
  <Words>2346</Words>
  <Application>Microsoft Office PowerPoint</Application>
  <PresentationFormat>Ekran Gösterisi (4:3)</PresentationFormat>
  <Paragraphs>335</Paragraphs>
  <Slides>159</Slides>
  <Notes>0</Notes>
  <HiddenSlides>0</HiddenSlides>
  <MMClips>161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159</vt:i4>
      </vt:variant>
    </vt:vector>
  </HeadingPairs>
  <TitlesOfParts>
    <vt:vector size="165" baseType="lpstr">
      <vt:lpstr>Arial</vt:lpstr>
      <vt:lpstr>Arial Black</vt:lpstr>
      <vt:lpstr>Calibri</vt:lpstr>
      <vt:lpstr>Georgia</vt:lpstr>
      <vt:lpstr>Times New Roman</vt:lpstr>
      <vt:lpstr>Ofis Teması</vt:lpstr>
      <vt:lpstr>Basamaklar </vt:lpstr>
      <vt:lpstr>Sizi bir seyahate dâvet ediyoruz. </vt:lpstr>
      <vt:lpstr>Başlangıcı ve sonucu henüz bilinmeyen bir yolculuğa.</vt:lpstr>
      <vt:lpstr>Ama bu yolculuğun bazı kısımlarında kendinizle karşılaşma ihtimaliniz kuvvetlidir. </vt:lpstr>
      <vt:lpstr>Kendinizden bazı parçalarla, kısımlarla, yani düşünce veya iç muhasebelerinizle…</vt:lpstr>
      <vt:lpstr>Onun için yolculuk teklifini kabul etmeyi düşünmelisiniz.</vt:lpstr>
      <vt:lpstr>Henüz hiçbir varlık yaratılmamıştı.</vt:lpstr>
      <vt:lpstr>Sadece onun (asm) nuru yaratılmıştı.</vt:lpstr>
      <vt:lpstr>Her şeyin yaratıcısı olan Allah (cc), kendi nurunun kudsî bir tecellisi ile sadece ve sadece onun (asm) nurunu ilk evvel yaratmıştı.</vt:lpstr>
      <vt:lpstr>O, iki cihanın var olmasının sebebi,</vt:lpstr>
      <vt:lpstr> “Sen olmasaydın, sen olmasaydın bu âlemleri yaratmazdım!”  hitabının muhatabı, </vt:lpstr>
      <vt:lpstr>Allah’ın isim ve sıfatlarının en mükemmel manada yansıdığı muhterem ve muhteşem insan,</vt:lpstr>
      <vt:lpstr>  Hz. Abdullah ve Hz. Amine’nin emaneti, </vt:lpstr>
      <vt:lpstr>Hz. Hatice’nin göz bebeği,</vt:lpstr>
      <vt:lpstr> Hz. Aişe’nin hiçbir kimse ile paylaşmayacak kadar çok sevdiği, </vt:lpstr>
      <vt:lpstr>Hz. Hasan ve Hüseyin’in dedeleri,</vt:lpstr>
      <vt:lpstr>Ümmetin yegane peygamberi,</vt:lpstr>
      <vt:lpstr> Hz. Muhammed (asm)’in nuru idi, ilk yaratılan. </vt:lpstr>
      <vt:lpstr>  </vt:lpstr>
      <vt:lpstr> Onları bir imtihana tâbi tutmak üzere dünyaya indirdi. </vt:lpstr>
      <vt:lpstr>İnsanoğlunun bu âlemdeki imtihanı başladı.</vt:lpstr>
      <vt:lpstr>PowerPoint Sunusu</vt:lpstr>
      <vt:lpstr> Artık insanlık çoğalıyor ve menfaatler çarpışıyor, imtihanlar değişik şekillerde devam edip gidiyordu.</vt:lpstr>
      <vt:lpstr>Azgınlığın sınırı aştığı dönem ve devirlerde  peygamberler geliyordu.</vt:lpstr>
      <vt:lpstr>PowerPoint Sunusu</vt:lpstr>
      <vt:lpstr>O da (asm) vazifesini yaptı ve ümmetinin hicran gözyaşları arasında ebedî âleme, göçtü.</vt:lpstr>
      <vt:lpstr>Ardından gelen asfiya, müçtehid, müceddid, şah, aktab, kutub ve evliyaların her biri,  tebliğini yaptılar, gittiler.</vt:lpstr>
      <vt:lpstr>Allah, onlardan razı olsun. Amin.</vt:lpstr>
      <vt:lpstr>Ve devam eden zaman şeridinin bir karesinde, nihayet</vt:lpstr>
      <vt:lpstr>şefkat dolu gözyaşları altında annemin kucağında kendimi buldum!</vt:lpstr>
      <vt:lpstr>«Müjdeler olsun sana ki  aylardır beklediğin, merak ettiğin, özlediğin evlâdın geldi!», dediler.</vt:lpstr>
      <vt:lpstr>Buyur!  diyorlardı,</vt:lpstr>
      <vt:lpstr>Doğrusu ikimiz de çok heyecanlı idik.</vt:lpstr>
      <vt:lpstr>Ama bir gerçek var ki  bendeki, tam acemi bir heyecan idi.</vt:lpstr>
      <vt:lpstr>Hemen her şeye acemice.  Anne karnında her ne kadar emme talimi ettirilsem de  yine acemi idim.</vt:lpstr>
      <vt:lpstr>Bereket versin ki annemin usta elleri,  açığımı kapatıyordu, tıpkı ömrümün bütün hata ve eksikliklerinde  yardımcı olduğu gibi.</vt:lpstr>
      <vt:lpstr>Annelik böyle bir şey mi idi,  henüz bilemiyorum,  zira dünyaya geleli birkaç dakika olmuştu.</vt:lpstr>
      <vt:lpstr>PowerPoint Sunusu</vt:lpstr>
      <vt:lpstr>Evet, hayat kesinlikle durmuyor.  Ömür çabuk geçiyor.</vt:lpstr>
      <vt:lpstr>PowerPoint Sunusu</vt:lpstr>
      <vt:lpstr> -Herkes, benim hizmetimde, hepsi benimle ilgileniyor,  ailemin, şimdilik küçük kralı veya kraliçesi idim. </vt:lpstr>
      <vt:lpstr>Bunun böyle devam edeceğini düşünüyor, olumsuzluklar hiç aklıma gelmiyordu.</vt:lpstr>
      <vt:lpstr>Sevildikçe seviniyor, sevindikçe mutlu oluyor ve laf aramızda şımarıyordum.</vt:lpstr>
      <vt:lpstr>İlkokulun ilk günü bambaşka idi.</vt:lpstr>
      <vt:lpstr>Annem ve babamla beraber okula gitmiş, ilk defa sınıfa girerek sırama oturtup onlar dışarıya çıktıklarında içim bir tuhaf olmuştu. </vt:lpstr>
      <vt:lpstr>Bunun, ayrılığın ilk sinyali olduğunu sonraki zamanlarda anladım.</vt:lpstr>
      <vt:lpstr>İlk karnem ve ailemin sevinci, hatırlanacak güzel anılardı.</vt:lpstr>
      <vt:lpstr>Orta okul ve lise yıllarının sevinci ve heyecanı ilkokulun ilk günkü kadar değildi ama kendine mahsus hüznü ve mutluluğu vardı.</vt:lpstr>
      <vt:lpstr>Ortanın son zamanlarında dikkatimi çeken konular var idi.</vt:lpstr>
      <vt:lpstr>Evvela kendi cinsiyetimin farkına varıyorum. Esasen bunu tetikleyen şey, vücudumdaki fiziksel, kimyasal ve duygusal değişiklikler idi.</vt:lpstr>
      <vt:lpstr>Bu değişiklikleri ailemle konuşmaya çoğu zaman çekiniyordum, her ne kadar onlar yardımcı olmaya çalışsalar da.</vt:lpstr>
      <vt:lpstr>Gündüzün düşünce ve hayallerimi rüyamda görünce, içe kapanıklılığım artıyor idi.</vt:lpstr>
      <vt:lpstr>  Bazı arkadaşlarım bu meseleleri aşmaya çalışıyorlardı. Onlar birileriyle veya daha tecrübeli olanlarla konuşuyorlardı. </vt:lpstr>
      <vt:lpstr>Lâkin aldıkları bilgilerin doğru olanı olduğu gibi yanıltanları var ve kötü alışkanlıklara tahrik ediyordu.</vt:lpstr>
      <vt:lpstr>Karşı cinsteki arkadaşların bünyelerindeki değişikler,  onların bizimle olan münasebetlerini önceleri çekingen ama meraklı,  daha sonraları ise çok ilgili hâle getiriyor idi. </vt:lpstr>
      <vt:lpstr>Doğrusu başlangıçta yadırgadığım bu davranışlar sonrasında ilgimi çekmeye başlamıştı.</vt:lpstr>
      <vt:lpstr> Ailemden aldığım terbiye ve bilgi, bu konularda vicdanımda yankılanıyor ve sürekli ihtar ediyordu.</vt:lpstr>
      <vt:lpstr> Duygu ağır basınca, akıl dışarı çıkarmış. </vt:lpstr>
      <vt:lpstr>Duygusal ortamın kapsamı alanına girince,  irade söz dinlemez hâle gelirmiş.</vt:lpstr>
      <vt:lpstr>PowerPoint Sunusu</vt:lpstr>
      <vt:lpstr>Kalıcı izlerin yarası derin olur.</vt:lpstr>
      <vt:lpstr>  O yıllarda ailemin ve bazı ciddi arkadaşların nasihatleri zaman zaman ağır geliyor ve kabullenmede zorlanıyordum. </vt:lpstr>
      <vt:lpstr>Dışı süslü, içi pis olan gerekçeler</vt:lpstr>
      <vt:lpstr>“İlk”lerin izi</vt:lpstr>
      <vt:lpstr>Haramın yüzü masum olur derler…</vt:lpstr>
      <vt:lpstr>Bu tarz hayatım,  doğrularıma karşı şüpheler oluşturuyor idi, gizliden gizliye…</vt:lpstr>
      <vt:lpstr>Sözüm ona, her şeyi sorgulayacak  ve aklımı kullanacaktım. </vt:lpstr>
      <vt:lpstr>Tabu ve dogmalardan uzak,  modern hayata yakın olma adına.</vt:lpstr>
      <vt:lpstr>Ama ok yaydan çıkmıştı,  kılıç da kınından…</vt:lpstr>
      <vt:lpstr>Bunlara karşı önlem almalıydım,  diyor bir taraftan vicdanım…</vt:lpstr>
      <vt:lpstr>Ama, bu sesi bastıran baskı güçleri vardı içimde.  İşte bunların sesleri:</vt:lpstr>
      <vt:lpstr>Aile baskısı</vt:lpstr>
      <vt:lpstr>Ben özgür bir bireyim</vt:lpstr>
      <vt:lpstr>Sosyal çevrem var</vt:lpstr>
      <vt:lpstr>Bağımsızlığım var</vt:lpstr>
      <vt:lpstr>Ah ekonomik özgürlük!</vt:lpstr>
      <vt:lpstr>Bunun için üniversite sınavlarına iyi çalışmam gerekir!</vt:lpstr>
      <vt:lpstr> Ciddi manada ilk sınavım üniversite seçme ve yerleştirme imtihanlarında oldu.  </vt:lpstr>
      <vt:lpstr>Nihayet üniversite!...</vt:lpstr>
      <vt:lpstr>Lâkin  bu orası bambaşka bir dünya imiş.</vt:lpstr>
      <vt:lpstr>Aile baskısı</vt:lpstr>
      <vt:lpstr>PowerPoint Sunusu</vt:lpstr>
      <vt:lpstr> Sağ olsunlar ekonomik desteklerini kesmediler. </vt:lpstr>
      <vt:lpstr>Tatlı hasret</vt:lpstr>
      <vt:lpstr>Ah, bir de sonundaki ayrılık olmasa…</vt:lpstr>
      <vt:lpstr>Acılar-heyecanlar</vt:lpstr>
      <vt:lpstr> Bu heyecanı ailemle de tattım,  hep yanımda oldular, cümbür cemaat. </vt:lpstr>
      <vt:lpstr>Bitti ama…</vt:lpstr>
      <vt:lpstr>Gerçekle yüzleşmeye  az kala…</vt:lpstr>
      <vt:lpstr>İş bulmak derdi,  bu yaştakilerin dönemsel derdi.</vt:lpstr>
      <vt:lpstr>PowerPoint Sunusu</vt:lpstr>
      <vt:lpstr>Artık bundan sonrası eş idi…</vt:lpstr>
      <vt:lpstr> Her ne kadar,  önceki hayatımda eş arama hareketleri olsa da… </vt:lpstr>
      <vt:lpstr> İç eleştiri </vt:lpstr>
      <vt:lpstr>Alışkanlıklarımla hesaplaşma</vt:lpstr>
      <vt:lpstr>Değer miydi?</vt:lpstr>
      <vt:lpstr>PowerPoint Sunusu</vt:lpstr>
      <vt:lpstr>o, sonunda iç burkan hadiseleri  yaşar mıydım,  pek sanmıyorum.</vt:lpstr>
      <vt:lpstr>Neyse…  Hayat yolculuğu illa ki devam ediyor.</vt:lpstr>
      <vt:lpstr>Eşim!</vt:lpstr>
      <vt:lpstr>PowerPoint Sunusu</vt:lpstr>
      <vt:lpstr>Kurallar, gelenekselleşmiş diyeyim  yeni dile göre…</vt:lpstr>
      <vt:lpstr>PowerPoint Sunusu</vt:lpstr>
      <vt:lpstr>Önceki hayatımla alâkası olmayan evlilik hayatı başladı.</vt:lpstr>
      <vt:lpstr>PowerPoint Sunusu</vt:lpstr>
      <vt:lpstr>En çok da kavga,  çocukların doğumları sonrasında oluyor,  dikkat edince fark ediyordum.</vt:lpstr>
      <vt:lpstr>Bunun tahlilini aile danışmanlarına bırakırsak  daha bilimsel olur derim,  siz ne dersiniz?</vt:lpstr>
      <vt:lpstr>PowerPoint Sunusu</vt:lpstr>
      <vt:lpstr>Birkaç yıl ara ile  çocuklarımız dünyaya geliyor.</vt:lpstr>
      <vt:lpstr>Onların büyütülmesi, okulları  derken emeklilik yaşı gelivermiş</vt:lpstr>
      <vt:lpstr> Daha emekliliğe yeni yeni alışırken  bir şeye de alıştırdılar </vt:lpstr>
      <vt:lpstr>Damat/gelin sahibi olmaya diyeyim de sizi merakta bırakmayayım.</vt:lpstr>
      <vt:lpstr>Laf aramızda</vt:lpstr>
      <vt:lpstr>Onlarla olan beraberlik, yeni akrabalarımızla olan münasebetlerin ardından gelen  güzel anılar…</vt:lpstr>
      <vt:lpstr>  Nihayet,  doğumevinin kapısında beklerken  kucağımıza verilen yepyeni bir hayat, taptaze bir koku,  heyecanın zirvesi ise  kalbimin olabildiğince duygu dolu çarptığı hâlleriydi. </vt:lpstr>
      <vt:lpstr>PowerPoint Sunusu</vt:lpstr>
      <vt:lpstr>Galiba yaşlanıyorum…  dikkatimi çekmeye başlamıştı…</vt:lpstr>
      <vt:lpstr>Öncesinden hissetmediğim ağrılar…</vt:lpstr>
      <vt:lpstr>Hareketlerimde yavaşlamalar…</vt:lpstr>
      <vt:lpstr>Yalnız kalma arzularımın artması…</vt:lpstr>
      <vt:lpstr>Kendimi dinlemem</vt:lpstr>
      <vt:lpstr>Daha fazla alıngan olmam…</vt:lpstr>
      <vt:lpstr>Problem çıkmasın diye,  en yakınlarımla bile  tartışmaktan sakınmalarım,  hayatın tuzu olan hâller…</vt:lpstr>
      <vt:lpstr>Hatıralarım,  bitmek bilmeyen hatırlamalarım…</vt:lpstr>
      <vt:lpstr>Dostlarımla görüşme  ve onlarla helalleşme arzumun artması</vt:lpstr>
      <vt:lpstr>PowerPoint Sunusu</vt:lpstr>
      <vt:lpstr>Bu duyguları,  öncesinden hiç yaşamamıştım.</vt:lpstr>
      <vt:lpstr>Çok ilginç!</vt:lpstr>
      <vt:lpstr>Elmayı  artık gençliğinizdeki gibi ısırarak yiyemiyorsunuz,</vt:lpstr>
      <vt:lpstr>Yeseniz de  o zevki yakalayamıyorsunuz!</vt:lpstr>
      <vt:lpstr>Tıpkı, eşinizi;  gençliğinizde kucakladığınız zamanki  zevki alamadığınız gibi…</vt:lpstr>
      <vt:lpstr>Neler oluyor!</vt:lpstr>
      <vt:lpstr>Şairin dediği gibi:</vt:lpstr>
      <vt:lpstr>PowerPoint Sunusu</vt:lpstr>
      <vt:lpstr>PowerPoint Sunusu</vt:lpstr>
      <vt:lpstr>Ayvanın sarı, narın kırmızı olduğunu fark eden birisinin şu ifadesi şimdiki hâlimi ne de güzel anlatıyor: </vt:lpstr>
      <vt:lpstr>Nerede o eski günlerim?</vt:lpstr>
      <vt:lpstr>Olmuyor artık</vt:lpstr>
      <vt:lpstr>düşman görünümlü dost</vt:lpstr>
      <vt:lpstr>Gel! dedi, dostça.  Yahut bana öyle geldi.</vt:lpstr>
      <vt:lpstr>Uzattım elimi,  tuttu elimden ve…</vt:lpstr>
      <vt:lpstr> Dünya tarafından ağlama sesleri gelirken  kabir sonrası berzah tarafının  ümit verici meçhullüklerini  merakla bekliyor buldum kendimi. </vt:lpstr>
      <vt:lpstr>Bekleme salonundayım,  penceresinden bağ ve bahçeleri seyrediyorum, ümidi içerisinde</vt:lpstr>
      <vt:lpstr>Dua, dua, dualar…</vt:lpstr>
      <vt:lpstr>Pişmanım!  Daha fazla kulluk yapamadığıma</vt:lpstr>
      <vt:lpstr>O gün herkes…</vt:lpstr>
      <vt:lpstr>Neydi bunlar?</vt:lpstr>
      <vt:lpstr>Neler oldu?</vt:lpstr>
      <vt:lpstr>Hemen hızla nasıl</vt:lpstr>
      <vt:lpstr>Bildiğim bir şey var</vt:lpstr>
      <vt:lpstr>Huzurdayım  bitmeyen göz yaşlarımla…</vt:lpstr>
      <vt:lpstr>Sonu gelmez  nedamet dualarımla</vt:lpstr>
      <vt:lpstr>Sonsuz merhamet sahibinin  sînesine sığınırken;</vt:lpstr>
      <vt:lpstr>Rabbim!</vt:lpstr>
      <vt:lpstr>-“Allah’ın rahmetinden ümid kesilmez” emrinin icabı en son duamdır,  medet ya Rab!... </vt:lpstr>
      <vt:lpstr>Artık  yeni bir hayat, beni bekliyor,</vt:lpstr>
      <vt:lpstr> </vt:lpstr>
      <vt:lpstr>Teşekkürler.</vt:lpstr>
      <vt:lpstr>Hayatın özeti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Basamaklar</dc:title>
  <dc:creator>mehmet</dc:creator>
  <cp:lastModifiedBy>Windows Kullanıcısı</cp:lastModifiedBy>
  <cp:revision>102</cp:revision>
  <dcterms:created xsi:type="dcterms:W3CDTF">2017-12-13T20:03:39Z</dcterms:created>
  <dcterms:modified xsi:type="dcterms:W3CDTF">2023-07-09T20:52:43Z</dcterms:modified>
</cp:coreProperties>
</file>